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embeddedFontLst>
    <p:embeddedFont>
      <p:font typeface="Nunito Sans"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beLhw6Bb8RUudzEAWX360rhSX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419ED9-D126-42CE-A86F-974747E37587}">
  <a:tblStyle styleId="{D6419ED9-D126-42CE-A86F-974747E3758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79586"/>
  </p:normalViewPr>
  <p:slideViewPr>
    <p:cSldViewPr snapToGrid="0">
      <p:cViewPr varScale="1">
        <p:scale>
          <a:sx n="86" d="100"/>
          <a:sy n="86" d="100"/>
        </p:scale>
        <p:origin x="15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000" dirty="0"/>
          </a:p>
        </p:txBody>
      </p:sp>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4" name="Google Shape;21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dirty="0"/>
              <a:t>One way that we explored the role of property and land governance in shaping adaptation to SLR on the bay was through scenarios. We invented a little slice of urbanized bayfront that includes: </a:t>
            </a:r>
            <a:endParaRPr dirty="0"/>
          </a:p>
        </p:txBody>
      </p:sp>
      <p:sp>
        <p:nvSpPr>
          <p:cNvPr id="288" name="Google Shape;28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We then walked through one version of a likely future under current property regimes… dominated by static, fragmented, and socially regressive land governance. </a:t>
            </a:r>
            <a:endParaRPr/>
          </a:p>
        </p:txBody>
      </p:sp>
      <p:sp>
        <p:nvSpPr>
          <p:cNvPr id="299" name="Google Shape;29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a:t>               </a:t>
            </a:r>
            <a:endParaRPr sz="2000" dirty="0"/>
          </a:p>
          <a:p>
            <a:pPr marL="0" lvl="0" indent="0" algn="l" rtl="0">
              <a:spcBef>
                <a:spcPts val="0"/>
              </a:spcBef>
              <a:spcAft>
                <a:spcPts val="0"/>
              </a:spcAft>
              <a:buNone/>
            </a:pPr>
            <a:endParaRPr sz="2000" dirty="0"/>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0" name="Google Shape;31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0" name="Google Shape;32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1500"/>
              <a:t>Given this unacceptable ‘BUSINESS AS USUAL’ scenario, we worked with a group of masters of city planning students at UC Berkeley to imagine alternatives…</a:t>
            </a:r>
            <a:endParaRPr sz="1500"/>
          </a:p>
          <a:p>
            <a:pPr marL="0" lvl="0" indent="0" algn="l" rtl="0">
              <a:lnSpc>
                <a:spcPct val="90000"/>
              </a:lnSpc>
              <a:spcBef>
                <a:spcPts val="1000"/>
              </a:spcBef>
              <a:spcAft>
                <a:spcPts val="0"/>
              </a:spcAft>
              <a:buNone/>
            </a:pPr>
            <a:r>
              <a:rPr lang="en-US" sz="1500"/>
              <a:t>The groups worked on 6 different SLR vulnerable sites around the bay… analyzing current and projected future conditions and then developing a suite of adaptation proposals that included both physical and institutional innovations, centering transformative approaches to property. </a:t>
            </a:r>
            <a:endParaRPr sz="1500"/>
          </a:p>
        </p:txBody>
      </p:sp>
      <p:sp>
        <p:nvSpPr>
          <p:cNvPr id="330" name="Google Shape;33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each of these cases, the teams sought to generate institutional and physical adaptation strategies that would reduce SLR vulnerability while also addressing the underlying causes of uneven vulnerability to flooding in each site. </a:t>
            </a:r>
            <a:endParaRPr/>
          </a:p>
          <a:p>
            <a:pPr marL="0" lvl="0" indent="0" algn="l" rtl="0">
              <a:spcBef>
                <a:spcPts val="0"/>
              </a:spcBef>
              <a:spcAft>
                <a:spcPts val="0"/>
              </a:spcAft>
              <a:buNone/>
            </a:pPr>
            <a:r>
              <a:rPr lang="en-US"/>
              <a:t>For instance: the group that worked in San Rafael’s Canal District focused on integrating anti-displacement measures to insure that residents of this neighborhood (which includes a high proportion of low income immigrant households) would not be displaced in the process of reducing the area’s flood vulnerability. </a:t>
            </a:r>
            <a:endParaRPr/>
          </a:p>
          <a:p>
            <a:pPr marL="0" lvl="0" indent="0" algn="l" rtl="0">
              <a:spcBef>
                <a:spcPts val="0"/>
              </a:spcBef>
              <a:spcAft>
                <a:spcPts val="0"/>
              </a:spcAft>
              <a:buNone/>
            </a:pPr>
            <a:r>
              <a:rPr lang="en-US"/>
              <a:t>The group that worked in Oakland and Alameda proposed using rolling easements to encourage gradual resettlement of households from the especially vulnerable southeastern corner of Alameda to new flood adaptive neighborhoods on the Naval Air Station site. </a:t>
            </a:r>
            <a:endParaRPr/>
          </a:p>
          <a:p>
            <a:pPr marL="0" lvl="0" indent="0" algn="l" rtl="0">
              <a:spcBef>
                <a:spcPts val="0"/>
              </a:spcBef>
              <a:spcAft>
                <a:spcPts val="0"/>
              </a:spcAft>
              <a:buNone/>
            </a:pPr>
            <a:r>
              <a:rPr lang="en-US"/>
              <a:t>And the group that worked on the San Leandro / San Lorenzo waterfront proposed strategies for linking flood adaptation with reparations for the displacement of residents from the once thriving Black community of Russell City in the mid-20th century. </a:t>
            </a:r>
            <a:endParaRPr/>
          </a:p>
        </p:txBody>
      </p:sp>
      <p:sp>
        <p:nvSpPr>
          <p:cNvPr id="341" name="Google Shape;34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this work with the Studio, we developed another scenario for our invented slice of the Bay… this time incorporating transformative property strategies.</a:t>
            </a:r>
            <a:endParaRPr/>
          </a:p>
          <a:p>
            <a:pPr marL="0" lvl="0" indent="0" algn="l" rtl="0">
              <a:spcBef>
                <a:spcPts val="0"/>
              </a:spcBef>
              <a:spcAft>
                <a:spcPts val="0"/>
              </a:spcAft>
              <a:buNone/>
            </a:pPr>
            <a:r>
              <a:rPr lang="en-US"/>
              <a:t>In this case, a CLT is established to purchase flood safe land that will eventually house relocated communities from threatened shoreline communities. </a:t>
            </a:r>
            <a:endParaRPr/>
          </a:p>
          <a:p>
            <a:pPr marL="457200" lvl="0" indent="-317500" algn="l" rtl="0">
              <a:spcBef>
                <a:spcPts val="0"/>
              </a:spcBef>
              <a:spcAft>
                <a:spcPts val="0"/>
              </a:spcAft>
              <a:buSzPts val="1400"/>
              <a:buChar char="-"/>
            </a:pPr>
            <a:r>
              <a:rPr lang="en-US"/>
              <a:t>A rolling easement program prohibits coastal residents from building protective infrastructure and enables the acquisition of vulnerable land once a pre-established flood level has been reached. </a:t>
            </a:r>
            <a:endParaRPr/>
          </a:p>
          <a:p>
            <a:pPr marL="457200" lvl="0" indent="-317500" algn="l" rtl="0">
              <a:spcBef>
                <a:spcPts val="0"/>
              </a:spcBef>
              <a:spcAft>
                <a:spcPts val="0"/>
              </a:spcAft>
              <a:buSzPts val="1400"/>
              <a:buChar char="-"/>
            </a:pPr>
            <a:r>
              <a:rPr lang="en-US"/>
              <a:t>We also imagine that local communities could negotiate with the BCDC and State Lands Commission to gain access to bayfront areas to build new water adaptive settlements… ONLY IN AREAS where both shoreline ecology and existing infrastructure and settlement patterns support such a move. </a:t>
            </a:r>
            <a:endParaRPr/>
          </a:p>
        </p:txBody>
      </p:sp>
      <p:sp>
        <p:nvSpPr>
          <p:cNvPr id="366" name="Google Shape;3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By 2050 - we imagine:</a:t>
            </a:r>
            <a:endParaRPr/>
          </a:p>
          <a:p>
            <a:pPr marL="457200" lvl="0" indent="-317500" algn="l" rtl="0">
              <a:spcBef>
                <a:spcPts val="0"/>
              </a:spcBef>
              <a:spcAft>
                <a:spcPts val="0"/>
              </a:spcAft>
              <a:buSzPts val="1400"/>
              <a:buChar char="-"/>
            </a:pPr>
            <a:r>
              <a:rPr lang="en-US"/>
              <a:t>Construction begins on upland receiving sites to accommodate displaced residents from flooded bayside areas. The CLT ownership in these areas would secure their permanent affordability and guard against future gentrification. </a:t>
            </a:r>
            <a:endParaRPr/>
          </a:p>
          <a:p>
            <a:pPr marL="457200" lvl="0" indent="-317500" algn="l" rtl="0">
              <a:spcBef>
                <a:spcPts val="0"/>
              </a:spcBef>
              <a:spcAft>
                <a:spcPts val="0"/>
              </a:spcAft>
              <a:buSzPts val="1400"/>
              <a:buChar char="-"/>
            </a:pPr>
            <a:r>
              <a:rPr lang="en-US"/>
              <a:t>Those who choose to live in flood exposed areas could receive support to adapt to a new way of life that accommodates periodic flooding. </a:t>
            </a:r>
            <a:endParaRPr/>
          </a:p>
          <a:p>
            <a:pPr marL="457200" lvl="0" indent="-317500" algn="l" rtl="0">
              <a:spcBef>
                <a:spcPts val="0"/>
              </a:spcBef>
              <a:spcAft>
                <a:spcPts val="0"/>
              </a:spcAft>
              <a:buSzPts val="1400"/>
              <a:buChar char="-"/>
            </a:pPr>
            <a:r>
              <a:rPr lang="en-US"/>
              <a:t>Ecotone levees and wetland restoration along the shoreline could mitigate storm flooding and enable the migration of estuary ecosystems. </a:t>
            </a:r>
            <a:endParaRPr/>
          </a:p>
          <a:p>
            <a:pPr marL="457200" lvl="0" indent="-317500" algn="l" rtl="0">
              <a:spcBef>
                <a:spcPts val="0"/>
              </a:spcBef>
              <a:spcAft>
                <a:spcPts val="0"/>
              </a:spcAft>
              <a:buSzPts val="1400"/>
              <a:buChar char="-"/>
            </a:pPr>
            <a:r>
              <a:rPr lang="en-US"/>
              <a:t>And our imagined water-based community would begin taking shape. </a:t>
            </a:r>
            <a:endParaRPr/>
          </a:p>
        </p:txBody>
      </p:sp>
      <p:sp>
        <p:nvSpPr>
          <p:cNvPr id="377" name="Google Shape;37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Finally, by 2100: </a:t>
            </a:r>
            <a:endParaRPr/>
          </a:p>
          <a:p>
            <a:pPr marL="457200" lvl="0" indent="-317500" algn="l" rtl="0">
              <a:spcBef>
                <a:spcPts val="0"/>
              </a:spcBef>
              <a:spcAft>
                <a:spcPts val="0"/>
              </a:spcAft>
              <a:buSzPts val="1400"/>
              <a:buChar char="-"/>
            </a:pPr>
            <a:r>
              <a:rPr lang="en-US"/>
              <a:t>We imagine that the upland CLT community would begin taking shape. </a:t>
            </a:r>
            <a:endParaRPr/>
          </a:p>
          <a:p>
            <a:pPr marL="457200" lvl="0" indent="-317500" algn="l" rtl="0">
              <a:spcBef>
                <a:spcPts val="0"/>
              </a:spcBef>
              <a:spcAft>
                <a:spcPts val="0"/>
              </a:spcAft>
              <a:buSzPts val="1400"/>
              <a:buChar char="-"/>
            </a:pPr>
            <a:r>
              <a:rPr lang="en-US"/>
              <a:t>Wetland restoration along the shoreline would continue. </a:t>
            </a:r>
            <a:endParaRPr/>
          </a:p>
          <a:p>
            <a:pPr marL="457200" lvl="0" indent="-317500" algn="l" rtl="0">
              <a:spcBef>
                <a:spcPts val="0"/>
              </a:spcBef>
              <a:spcAft>
                <a:spcPts val="0"/>
              </a:spcAft>
              <a:buSzPts val="1400"/>
              <a:buChar char="-"/>
            </a:pPr>
            <a:r>
              <a:rPr lang="en-US"/>
              <a:t>Rolling easement acquisition and relocation would continue, including enabling people to move to new water-based communities and/or upland CLT zones. </a:t>
            </a:r>
            <a:endParaRPr/>
          </a:p>
          <a:p>
            <a:pPr marL="0" lvl="0" indent="0" algn="l" rtl="0">
              <a:spcBef>
                <a:spcPts val="0"/>
              </a:spcBef>
              <a:spcAft>
                <a:spcPts val="0"/>
              </a:spcAft>
              <a:buNone/>
            </a:pPr>
            <a:endParaRPr/>
          </a:p>
        </p:txBody>
      </p:sp>
      <p:sp>
        <p:nvSpPr>
          <p:cNvPr id="387" name="Google Shape;38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3" name="Google Shape;40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13" name="Google Shape;41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100" dirty="0">
                <a:latin typeface="Avenir"/>
                <a:ea typeface="Avenir"/>
                <a:cs typeface="Avenir"/>
                <a:sym typeface="Avenir"/>
              </a:rPr>
              <a:t>Sea level rise poses a significant threat to Bay Area communities, and would need an estimated </a:t>
            </a:r>
            <a:r>
              <a:rPr lang="en-US" sz="2100" b="1" dirty="0">
                <a:latin typeface="Avenir"/>
                <a:ea typeface="Avenir"/>
                <a:cs typeface="Avenir"/>
                <a:sym typeface="Avenir"/>
              </a:rPr>
              <a:t>$110 billion </a:t>
            </a:r>
            <a:r>
              <a:rPr lang="en-US" sz="2100" dirty="0">
                <a:latin typeface="Avenir"/>
                <a:ea typeface="Avenir"/>
                <a:cs typeface="Avenir"/>
                <a:sym typeface="Avenir"/>
              </a:rPr>
              <a:t>to protect them by 2050.</a:t>
            </a:r>
            <a:endParaRPr sz="2100" dirty="0">
              <a:latin typeface="Avenir"/>
              <a:ea typeface="Avenir"/>
              <a:cs typeface="Avenir"/>
              <a:sym typeface="Avenir"/>
            </a:endParaRPr>
          </a:p>
          <a:p>
            <a:pPr marL="0" lvl="0" indent="0" algn="l" rtl="0">
              <a:lnSpc>
                <a:spcPct val="90000"/>
              </a:lnSpc>
              <a:spcBef>
                <a:spcPts val="0"/>
              </a:spcBef>
              <a:spcAft>
                <a:spcPts val="0"/>
              </a:spcAft>
              <a:buNone/>
            </a:pPr>
            <a:r>
              <a:rPr lang="en-US" sz="2100" dirty="0">
                <a:latin typeface="Avenir"/>
                <a:ea typeface="Avenir"/>
                <a:cs typeface="Avenir"/>
                <a:sym typeface="Avenir"/>
              </a:rPr>
              <a:t>To put that in context, California spent $1.2 billion on wildfires in 2020-2021 due to the severe fires that year.</a:t>
            </a:r>
            <a:endParaRPr sz="2100" dirty="0">
              <a:latin typeface="Avenir"/>
              <a:ea typeface="Avenir"/>
              <a:cs typeface="Avenir"/>
              <a:sym typeface="Avenir"/>
            </a:endParaRPr>
          </a:p>
          <a:p>
            <a:pPr marL="0" lvl="0" indent="0" algn="l" rtl="0">
              <a:lnSpc>
                <a:spcPct val="90000"/>
              </a:lnSpc>
              <a:spcBef>
                <a:spcPts val="0"/>
              </a:spcBef>
              <a:spcAft>
                <a:spcPts val="0"/>
              </a:spcAft>
              <a:buNone/>
            </a:pPr>
            <a:r>
              <a:rPr lang="en-US" sz="2100" dirty="0">
                <a:latin typeface="Avenir"/>
                <a:ea typeface="Avenir"/>
                <a:cs typeface="Avenir"/>
                <a:sym typeface="Avenir"/>
              </a:rPr>
              <a:t>We wanted to get ahead of the problem and fill the gaps in existing research about how we can adapt to the rising seas in a more collective, purposeful way, rather than in a more fragmented, piecemeal fashion.</a:t>
            </a:r>
            <a:endParaRPr sz="2100" dirty="0">
              <a:latin typeface="Avenir"/>
              <a:ea typeface="Avenir"/>
              <a:cs typeface="Avenir"/>
              <a:sym typeface="Avenir"/>
            </a:endParaRPr>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24" name="Google Shape;42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34" name="Google Shape;43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5" name="Google Shape;15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9" name="Google Shape;1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7"/>
          <p:cNvSpPr txBox="1">
            <a:spLocks noGrp="1"/>
          </p:cNvSpPr>
          <p:nvPr>
            <p:ph type="sldNum" idx="12"/>
          </p:nvPr>
        </p:nvSpPr>
        <p:spPr>
          <a:xfrm>
            <a:off x="4184904" y="6356349"/>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46"/>
          <p:cNvSpPr txBox="1">
            <a:spLocks noGrp="1"/>
          </p:cNvSpPr>
          <p:nvPr>
            <p:ph type="sldNum" idx="12"/>
          </p:nvPr>
        </p:nvSpPr>
        <p:spPr>
          <a:xfrm>
            <a:off x="3806952"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4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47"/>
          <p:cNvSpPr txBox="1">
            <a:spLocks noGrp="1"/>
          </p:cNvSpPr>
          <p:nvPr>
            <p:ph type="sldNum" idx="12"/>
          </p:nvPr>
        </p:nvSpPr>
        <p:spPr>
          <a:xfrm>
            <a:off x="3806952"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9"/>
          <p:cNvSpPr txBox="1">
            <a:spLocks noGrp="1"/>
          </p:cNvSpPr>
          <p:nvPr>
            <p:ph type="sldNum" idx="12"/>
          </p:nvPr>
        </p:nvSpPr>
        <p:spPr>
          <a:xfrm>
            <a:off x="3806952"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0"/>
          <p:cNvSpPr txBox="1">
            <a:spLocks noGrp="1"/>
          </p:cNvSpPr>
          <p:nvPr>
            <p:ph type="sldNum" idx="12"/>
          </p:nvPr>
        </p:nvSpPr>
        <p:spPr>
          <a:xfrm>
            <a:off x="3806952"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41"/>
          <p:cNvSpPr txBox="1">
            <a:spLocks noGrp="1"/>
          </p:cNvSpPr>
          <p:nvPr>
            <p:ph type="sldNum" idx="12"/>
          </p:nvPr>
        </p:nvSpPr>
        <p:spPr>
          <a:xfrm>
            <a:off x="3806952"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42"/>
          <p:cNvSpPr txBox="1">
            <a:spLocks noGrp="1"/>
          </p:cNvSpPr>
          <p:nvPr>
            <p:ph type="sldNum" idx="12"/>
          </p:nvPr>
        </p:nvSpPr>
        <p:spPr>
          <a:xfrm>
            <a:off x="3806952"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43"/>
          <p:cNvSpPr txBox="1">
            <a:spLocks noGrp="1"/>
          </p:cNvSpPr>
          <p:nvPr>
            <p:ph type="sldNum" idx="12"/>
          </p:nvPr>
        </p:nvSpPr>
        <p:spPr>
          <a:xfrm>
            <a:off x="3806952"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44"/>
          <p:cNvSpPr txBox="1">
            <a:spLocks noGrp="1"/>
          </p:cNvSpPr>
          <p:nvPr>
            <p:ph type="sldNum" idx="12"/>
          </p:nvPr>
        </p:nvSpPr>
        <p:spPr>
          <a:xfrm>
            <a:off x="3806952"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5"/>
          <p:cNvSpPr>
            <a:spLocks noGrp="1"/>
          </p:cNvSpPr>
          <p:nvPr>
            <p:ph type="pic" idx="2"/>
          </p:nvPr>
        </p:nvSpPr>
        <p:spPr>
          <a:xfrm>
            <a:off x="5183188" y="987425"/>
            <a:ext cx="6172200" cy="4873625"/>
          </a:xfrm>
          <a:prstGeom prst="rect">
            <a:avLst/>
          </a:prstGeom>
          <a:noFill/>
          <a:ln>
            <a:noFill/>
          </a:ln>
        </p:spPr>
      </p:sp>
      <p:sp>
        <p:nvSpPr>
          <p:cNvPr id="63" name="Google Shape;63;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45"/>
          <p:cNvSpPr txBox="1">
            <a:spLocks noGrp="1"/>
          </p:cNvSpPr>
          <p:nvPr>
            <p:ph type="sldNum" idx="12"/>
          </p:nvPr>
        </p:nvSpPr>
        <p:spPr>
          <a:xfrm>
            <a:off x="3806952"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sldNum" idx="12"/>
          </p:nvPr>
        </p:nvSpPr>
        <p:spPr>
          <a:xfrm>
            <a:off x="3806952"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2.jpg"/><Relationship Id="rId7" Type="http://schemas.openxmlformats.org/officeDocument/2006/relationships/image" Target="../media/image53.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robo@berkeley.edu" TargetMode="External"/><Relationship Id="rId5" Type="http://schemas.openxmlformats.org/officeDocument/2006/relationships/hyperlink" Target="mailto:zlamb@berkeley.edu" TargetMode="External"/><Relationship Id="rId4" Type="http://schemas.openxmlformats.org/officeDocument/2006/relationships/hyperlink" Target="http://www.next10.org/Bayshore-urbanis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4">
            <a:alphaModFix/>
          </a:blip>
          <a:srcRect/>
          <a:stretch/>
        </p:blipFill>
        <p:spPr>
          <a:xfrm>
            <a:off x="270784" y="414466"/>
            <a:ext cx="1965188" cy="894788"/>
          </a:xfrm>
          <a:prstGeom prst="rect">
            <a:avLst/>
          </a:prstGeom>
          <a:noFill/>
          <a:ln>
            <a:noFill/>
          </a:ln>
        </p:spPr>
      </p:pic>
      <p:pic>
        <p:nvPicPr>
          <p:cNvPr id="85" name="Google Shape;85;p1" descr="A black and white logo&#10;&#10;Description automatically generated"/>
          <p:cNvPicPr preferRelativeResize="0"/>
          <p:nvPr/>
        </p:nvPicPr>
        <p:blipFill rotWithShape="1">
          <a:blip r:embed="rId5">
            <a:alphaModFix/>
          </a:blip>
          <a:srcRect/>
          <a:stretch/>
        </p:blipFill>
        <p:spPr>
          <a:xfrm>
            <a:off x="7745539" y="414466"/>
            <a:ext cx="4175677" cy="8947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1"/>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194" name="Google Shape;194;p11"/>
          <p:cNvPicPr preferRelativeResize="0"/>
          <p:nvPr/>
        </p:nvPicPr>
        <p:blipFill rotWithShape="1">
          <a:blip r:embed="rId4">
            <a:alphaModFix/>
          </a:blip>
          <a:srcRect/>
          <a:stretch/>
        </p:blipFill>
        <p:spPr>
          <a:xfrm>
            <a:off x="571500" y="1494821"/>
            <a:ext cx="10458450" cy="4430153"/>
          </a:xfrm>
          <a:prstGeom prst="rect">
            <a:avLst/>
          </a:prstGeom>
          <a:noFill/>
          <a:ln>
            <a:noFill/>
          </a:ln>
        </p:spPr>
      </p:pic>
      <p:cxnSp>
        <p:nvCxnSpPr>
          <p:cNvPr id="195" name="Google Shape;195;p11"/>
          <p:cNvCxnSpPr/>
          <p:nvPr/>
        </p:nvCxnSpPr>
        <p:spPr>
          <a:xfrm>
            <a:off x="12901613" y="228601"/>
            <a:ext cx="914400" cy="914400"/>
          </a:xfrm>
          <a:prstGeom prst="straightConnector1">
            <a:avLst/>
          </a:prstGeom>
          <a:noFill/>
          <a:ln w="9525" cap="flat" cmpd="sng">
            <a:solidFill>
              <a:schemeClr val="accent1"/>
            </a:solidFill>
            <a:prstDash val="solid"/>
            <a:miter lim="800000"/>
            <a:headEnd type="none" w="sm" len="sm"/>
            <a:tailEnd type="none" w="sm" len="sm"/>
          </a:ln>
        </p:spPr>
      </p:cxnSp>
      <p:pic>
        <p:nvPicPr>
          <p:cNvPr id="196" name="Google Shape;196;p11"/>
          <p:cNvPicPr preferRelativeResize="0"/>
          <p:nvPr/>
        </p:nvPicPr>
        <p:blipFill rotWithShape="1">
          <a:blip r:embed="rId5">
            <a:alphaModFix/>
          </a:blip>
          <a:srcRect/>
          <a:stretch/>
        </p:blipFill>
        <p:spPr>
          <a:xfrm>
            <a:off x="9701500" y="6100418"/>
            <a:ext cx="2468577" cy="528981"/>
          </a:xfrm>
          <a:prstGeom prst="rect">
            <a:avLst/>
          </a:prstGeom>
          <a:noFill/>
          <a:ln>
            <a:noFill/>
          </a:ln>
        </p:spPr>
      </p:pic>
      <p:sp>
        <p:nvSpPr>
          <p:cNvPr id="197" name="Google Shape;197;p11"/>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Tools for Moving Property Rights</a:t>
            </a:r>
            <a:endParaRPr/>
          </a:p>
        </p:txBody>
      </p:sp>
      <p:cxnSp>
        <p:nvCxnSpPr>
          <p:cNvPr id="198" name="Google Shape;198;p11"/>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2"/>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205" name="Google Shape;205;p12"/>
          <p:cNvPicPr preferRelativeResize="0"/>
          <p:nvPr/>
        </p:nvPicPr>
        <p:blipFill rotWithShape="1">
          <a:blip r:embed="rId4">
            <a:alphaModFix/>
          </a:blip>
          <a:srcRect/>
          <a:stretch/>
        </p:blipFill>
        <p:spPr>
          <a:xfrm>
            <a:off x="358137" y="1426101"/>
            <a:ext cx="10219514" cy="4478672"/>
          </a:xfrm>
          <a:prstGeom prst="rect">
            <a:avLst/>
          </a:prstGeom>
          <a:noFill/>
          <a:ln>
            <a:noFill/>
          </a:ln>
        </p:spPr>
      </p:pic>
      <p:cxnSp>
        <p:nvCxnSpPr>
          <p:cNvPr id="206" name="Google Shape;206;p12"/>
          <p:cNvCxnSpPr/>
          <p:nvPr/>
        </p:nvCxnSpPr>
        <p:spPr>
          <a:xfrm>
            <a:off x="12901613" y="228601"/>
            <a:ext cx="914400" cy="914400"/>
          </a:xfrm>
          <a:prstGeom prst="straightConnector1">
            <a:avLst/>
          </a:prstGeom>
          <a:noFill/>
          <a:ln w="9525" cap="flat" cmpd="sng">
            <a:solidFill>
              <a:schemeClr val="accent1"/>
            </a:solidFill>
            <a:prstDash val="solid"/>
            <a:miter lim="800000"/>
            <a:headEnd type="none" w="sm" len="sm"/>
            <a:tailEnd type="none" w="sm" len="sm"/>
          </a:ln>
        </p:spPr>
      </p:cxnSp>
      <p:pic>
        <p:nvPicPr>
          <p:cNvPr id="207" name="Google Shape;207;p12"/>
          <p:cNvPicPr preferRelativeResize="0"/>
          <p:nvPr/>
        </p:nvPicPr>
        <p:blipFill rotWithShape="1">
          <a:blip r:embed="rId5">
            <a:alphaModFix/>
          </a:blip>
          <a:srcRect/>
          <a:stretch/>
        </p:blipFill>
        <p:spPr>
          <a:xfrm>
            <a:off x="9701500" y="6100418"/>
            <a:ext cx="2468577" cy="528981"/>
          </a:xfrm>
          <a:prstGeom prst="rect">
            <a:avLst/>
          </a:prstGeom>
          <a:noFill/>
          <a:ln>
            <a:noFill/>
          </a:ln>
        </p:spPr>
      </p:pic>
      <p:sp>
        <p:nvSpPr>
          <p:cNvPr id="208" name="Google Shape;208;p12"/>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Tools for Moving Property Rights</a:t>
            </a:r>
            <a:endParaRPr/>
          </a:p>
        </p:txBody>
      </p:sp>
      <p:cxnSp>
        <p:nvCxnSpPr>
          <p:cNvPr id="209" name="Google Shape;209;p12"/>
          <p:cNvCxnSpPr/>
          <p:nvPr/>
        </p:nvCxnSpPr>
        <p:spPr>
          <a:xfrm>
            <a:off x="3138487" y="1682248"/>
            <a:ext cx="7993339" cy="0"/>
          </a:xfrm>
          <a:prstGeom prst="straightConnector1">
            <a:avLst/>
          </a:prstGeom>
          <a:noFill/>
          <a:ln w="9525" cap="flat" cmpd="sng">
            <a:solidFill>
              <a:srgbClr val="002060"/>
            </a:solidFill>
            <a:prstDash val="dot"/>
            <a:miter lim="800000"/>
            <a:headEnd type="none" w="sm" len="sm"/>
            <a:tailEnd type="none" w="sm" len="sm"/>
          </a:ln>
        </p:spPr>
      </p:cxnSp>
      <p:cxnSp>
        <p:nvCxnSpPr>
          <p:cNvPr id="210" name="Google Shape;210;p12"/>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p:nvPr/>
        </p:nvSpPr>
        <p:spPr>
          <a:xfrm>
            <a:off x="333825" y="1902750"/>
            <a:ext cx="6631800" cy="1204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Avenir"/>
                <a:ea typeface="Avenir"/>
                <a:cs typeface="Avenir"/>
                <a:sym typeface="Avenir"/>
              </a:rPr>
              <a:t>Fragmented and individualized property models are dominant, but they are not universal. Current systems already incorporate a variety of forms of shared ownership.</a:t>
            </a:r>
            <a:endParaRPr sz="2000">
              <a:solidFill>
                <a:schemeClr val="dk1"/>
              </a:solidFill>
              <a:latin typeface="Avenir"/>
              <a:ea typeface="Avenir"/>
              <a:cs typeface="Avenir"/>
              <a:sym typeface="Avenir"/>
            </a:endParaRPr>
          </a:p>
        </p:txBody>
      </p:sp>
      <p:pic>
        <p:nvPicPr>
          <p:cNvPr id="217" name="Google Shape;217;p13"/>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218" name="Google Shape;218;p13"/>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219" name="Google Shape;219;p13"/>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Tools for Collective Land Ownership</a:t>
            </a:r>
            <a:endParaRPr/>
          </a:p>
        </p:txBody>
      </p:sp>
      <p:cxnSp>
        <p:nvCxnSpPr>
          <p:cNvPr id="220" name="Google Shape;220;p13"/>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pic>
        <p:nvPicPr>
          <p:cNvPr id="221" name="Google Shape;221;p13"/>
          <p:cNvPicPr preferRelativeResize="0"/>
          <p:nvPr/>
        </p:nvPicPr>
        <p:blipFill rotWithShape="1">
          <a:blip r:embed="rId5">
            <a:alphaModFix/>
          </a:blip>
          <a:srcRect/>
          <a:stretch/>
        </p:blipFill>
        <p:spPr>
          <a:xfrm>
            <a:off x="333819" y="3330121"/>
            <a:ext cx="6248400" cy="2336800"/>
          </a:xfrm>
          <a:prstGeom prst="rect">
            <a:avLst/>
          </a:prstGeom>
          <a:noFill/>
          <a:ln>
            <a:noFill/>
          </a:ln>
        </p:spPr>
      </p:pic>
      <p:pic>
        <p:nvPicPr>
          <p:cNvPr id="222" name="Google Shape;222;p13"/>
          <p:cNvPicPr preferRelativeResize="0"/>
          <p:nvPr/>
        </p:nvPicPr>
        <p:blipFill rotWithShape="1">
          <a:blip r:embed="rId6">
            <a:alphaModFix/>
          </a:blip>
          <a:srcRect/>
          <a:stretch/>
        </p:blipFill>
        <p:spPr>
          <a:xfrm>
            <a:off x="7636341" y="1312511"/>
            <a:ext cx="3147771" cy="48611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4"/>
          <p:cNvPicPr preferRelativeResize="0"/>
          <p:nvPr/>
        </p:nvPicPr>
        <p:blipFill rotWithShape="1">
          <a:blip r:embed="rId3">
            <a:alphaModFix/>
          </a:blip>
          <a:srcRect/>
          <a:stretch/>
        </p:blipFill>
        <p:spPr>
          <a:xfrm>
            <a:off x="333819" y="6173627"/>
            <a:ext cx="1000995" cy="455772"/>
          </a:xfrm>
          <a:prstGeom prst="rect">
            <a:avLst/>
          </a:prstGeom>
          <a:noFill/>
          <a:ln>
            <a:noFill/>
          </a:ln>
        </p:spPr>
      </p:pic>
      <p:cxnSp>
        <p:nvCxnSpPr>
          <p:cNvPr id="229" name="Google Shape;229;p14"/>
          <p:cNvCxnSpPr/>
          <p:nvPr/>
        </p:nvCxnSpPr>
        <p:spPr>
          <a:xfrm>
            <a:off x="12901613" y="228601"/>
            <a:ext cx="914400" cy="914400"/>
          </a:xfrm>
          <a:prstGeom prst="straightConnector1">
            <a:avLst/>
          </a:prstGeom>
          <a:noFill/>
          <a:ln w="9525" cap="flat" cmpd="sng">
            <a:solidFill>
              <a:schemeClr val="accent1"/>
            </a:solidFill>
            <a:prstDash val="solid"/>
            <a:miter lim="800000"/>
            <a:headEnd type="none" w="sm" len="sm"/>
            <a:tailEnd type="none" w="sm" len="sm"/>
          </a:ln>
        </p:spPr>
      </p:cxnSp>
      <p:pic>
        <p:nvPicPr>
          <p:cNvPr id="230" name="Google Shape;230;p14"/>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231" name="Google Shape;231;p14"/>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Collective Ownership - Condominium</a:t>
            </a:r>
            <a:endParaRPr/>
          </a:p>
        </p:txBody>
      </p:sp>
      <p:cxnSp>
        <p:nvCxnSpPr>
          <p:cNvPr id="232" name="Google Shape;232;p14"/>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
        <p:nvSpPr>
          <p:cNvPr id="233" name="Google Shape;233;p14"/>
          <p:cNvSpPr txBox="1">
            <a:spLocks noGrp="1"/>
          </p:cNvSpPr>
          <p:nvPr>
            <p:ph type="body" idx="1"/>
          </p:nvPr>
        </p:nvSpPr>
        <p:spPr>
          <a:xfrm>
            <a:off x="210094" y="1645534"/>
            <a:ext cx="543160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Avenir"/>
                <a:ea typeface="Avenir"/>
                <a:cs typeface="Avenir"/>
                <a:sym typeface="Avenir"/>
              </a:rPr>
              <a:t>Condo owners own the space inside individual units and share ownership of walls, floors, and common areas such as hallways, stairs, and outdoor areas. </a:t>
            </a:r>
            <a:endParaRPr/>
          </a:p>
          <a:p>
            <a:pPr marL="228600" lvl="0" indent="-228600" algn="l" rtl="0">
              <a:lnSpc>
                <a:spcPct val="90000"/>
              </a:lnSpc>
              <a:spcBef>
                <a:spcPts val="1000"/>
              </a:spcBef>
              <a:spcAft>
                <a:spcPts val="0"/>
              </a:spcAft>
              <a:buClr>
                <a:schemeClr val="dk1"/>
              </a:buClr>
              <a:buSzPts val="2000"/>
              <a:buChar char="•"/>
            </a:pPr>
            <a:r>
              <a:rPr lang="en-US" sz="2000">
                <a:latin typeface="Avenir"/>
                <a:ea typeface="Avenir"/>
                <a:cs typeface="Avenir"/>
                <a:sym typeface="Avenir"/>
              </a:rPr>
              <a:t>Condominiums that achieve consensus can collectively decide on mitigation, adaptation, or relocation actions, including using common open spaces to facilitate relocation of vulnerable homes.</a:t>
            </a:r>
            <a:endParaRPr/>
          </a:p>
        </p:txBody>
      </p:sp>
      <p:pic>
        <p:nvPicPr>
          <p:cNvPr id="234" name="Google Shape;234;p14"/>
          <p:cNvPicPr preferRelativeResize="0"/>
          <p:nvPr/>
        </p:nvPicPr>
        <p:blipFill rotWithShape="1">
          <a:blip r:embed="rId5">
            <a:alphaModFix/>
          </a:blip>
          <a:srcRect/>
          <a:stretch/>
        </p:blipFill>
        <p:spPr>
          <a:xfrm>
            <a:off x="5641699" y="1468779"/>
            <a:ext cx="3870640" cy="4473566"/>
          </a:xfrm>
          <a:prstGeom prst="rect">
            <a:avLst/>
          </a:prstGeom>
          <a:noFill/>
          <a:ln>
            <a:noFill/>
          </a:ln>
        </p:spPr>
      </p:pic>
      <p:pic>
        <p:nvPicPr>
          <p:cNvPr id="235" name="Google Shape;235;p14"/>
          <p:cNvPicPr preferRelativeResize="0"/>
          <p:nvPr/>
        </p:nvPicPr>
        <p:blipFill rotWithShape="1">
          <a:blip r:embed="rId6">
            <a:alphaModFix/>
          </a:blip>
          <a:srcRect/>
          <a:stretch/>
        </p:blipFill>
        <p:spPr>
          <a:xfrm>
            <a:off x="9708181" y="2646217"/>
            <a:ext cx="2461548" cy="1975577"/>
          </a:xfrm>
          <a:prstGeom prst="rect">
            <a:avLst/>
          </a:prstGeom>
          <a:noFill/>
          <a:ln>
            <a:noFill/>
          </a:ln>
        </p:spPr>
      </p:pic>
      <p:sp>
        <p:nvSpPr>
          <p:cNvPr id="236" name="Google Shape;236;p14"/>
          <p:cNvSpPr txBox="1"/>
          <p:nvPr/>
        </p:nvSpPr>
        <p:spPr>
          <a:xfrm>
            <a:off x="9512338" y="5048610"/>
            <a:ext cx="2468577" cy="120477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Avenir"/>
                <a:ea typeface="Avenir"/>
                <a:cs typeface="Avenir"/>
                <a:sym typeface="Avenir"/>
              </a:rPr>
              <a:t>Example: </a:t>
            </a:r>
            <a:br>
              <a:rPr lang="en-US" sz="2000">
                <a:solidFill>
                  <a:schemeClr val="dk1"/>
                </a:solidFill>
                <a:latin typeface="Avenir"/>
                <a:ea typeface="Avenir"/>
                <a:cs typeface="Avenir"/>
                <a:sym typeface="Avenir"/>
              </a:rPr>
            </a:br>
            <a:r>
              <a:rPr lang="en-US" sz="2000">
                <a:solidFill>
                  <a:schemeClr val="dk1"/>
                </a:solidFill>
                <a:latin typeface="Avenir"/>
                <a:ea typeface="Avenir"/>
                <a:cs typeface="Avenir"/>
                <a:sym typeface="Avenir"/>
              </a:rPr>
              <a:t>Ballena Bay, Alameda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5"/>
          <p:cNvPicPr preferRelativeResize="0"/>
          <p:nvPr/>
        </p:nvPicPr>
        <p:blipFill rotWithShape="1">
          <a:blip r:embed="rId3">
            <a:alphaModFix/>
          </a:blip>
          <a:srcRect/>
          <a:stretch/>
        </p:blipFill>
        <p:spPr>
          <a:xfrm>
            <a:off x="333819" y="6173627"/>
            <a:ext cx="1000995" cy="455772"/>
          </a:xfrm>
          <a:prstGeom prst="rect">
            <a:avLst/>
          </a:prstGeom>
          <a:noFill/>
          <a:ln>
            <a:noFill/>
          </a:ln>
        </p:spPr>
      </p:pic>
      <p:cxnSp>
        <p:nvCxnSpPr>
          <p:cNvPr id="243" name="Google Shape;243;p15"/>
          <p:cNvCxnSpPr/>
          <p:nvPr/>
        </p:nvCxnSpPr>
        <p:spPr>
          <a:xfrm>
            <a:off x="12901613" y="228601"/>
            <a:ext cx="914400" cy="914400"/>
          </a:xfrm>
          <a:prstGeom prst="straightConnector1">
            <a:avLst/>
          </a:prstGeom>
          <a:noFill/>
          <a:ln w="9525" cap="flat" cmpd="sng">
            <a:solidFill>
              <a:schemeClr val="accent1"/>
            </a:solidFill>
            <a:prstDash val="solid"/>
            <a:miter lim="800000"/>
            <a:headEnd type="none" w="sm" len="sm"/>
            <a:tailEnd type="none" w="sm" len="sm"/>
          </a:ln>
        </p:spPr>
      </p:cxnSp>
      <p:pic>
        <p:nvPicPr>
          <p:cNvPr id="244" name="Google Shape;244;p15"/>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245" name="Google Shape;245;p15"/>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Collective Ownership: HOA’s</a:t>
            </a:r>
            <a:endParaRPr/>
          </a:p>
        </p:txBody>
      </p:sp>
      <p:cxnSp>
        <p:nvCxnSpPr>
          <p:cNvPr id="246" name="Google Shape;246;p15"/>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pic>
        <p:nvPicPr>
          <p:cNvPr id="247" name="Google Shape;247;p15"/>
          <p:cNvPicPr preferRelativeResize="0"/>
          <p:nvPr/>
        </p:nvPicPr>
        <p:blipFill rotWithShape="1">
          <a:blip r:embed="rId5">
            <a:alphaModFix/>
          </a:blip>
          <a:srcRect/>
          <a:stretch/>
        </p:blipFill>
        <p:spPr>
          <a:xfrm>
            <a:off x="5641699" y="1484091"/>
            <a:ext cx="3870640" cy="4451613"/>
          </a:xfrm>
          <a:prstGeom prst="rect">
            <a:avLst/>
          </a:prstGeom>
          <a:noFill/>
          <a:ln>
            <a:noFill/>
          </a:ln>
        </p:spPr>
      </p:pic>
      <p:pic>
        <p:nvPicPr>
          <p:cNvPr id="248" name="Google Shape;248;p15"/>
          <p:cNvPicPr preferRelativeResize="0"/>
          <p:nvPr/>
        </p:nvPicPr>
        <p:blipFill rotWithShape="1">
          <a:blip r:embed="rId6">
            <a:alphaModFix/>
          </a:blip>
          <a:srcRect/>
          <a:stretch/>
        </p:blipFill>
        <p:spPr>
          <a:xfrm>
            <a:off x="9512338" y="2867891"/>
            <a:ext cx="2487207" cy="1942797"/>
          </a:xfrm>
          <a:prstGeom prst="rect">
            <a:avLst/>
          </a:prstGeom>
          <a:noFill/>
          <a:ln>
            <a:noFill/>
          </a:ln>
        </p:spPr>
      </p:pic>
      <p:sp>
        <p:nvSpPr>
          <p:cNvPr id="249" name="Google Shape;249;p15"/>
          <p:cNvSpPr txBox="1"/>
          <p:nvPr/>
        </p:nvSpPr>
        <p:spPr>
          <a:xfrm>
            <a:off x="9512338" y="5048610"/>
            <a:ext cx="2468577" cy="120477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Avenir"/>
                <a:ea typeface="Avenir"/>
                <a:cs typeface="Avenir"/>
                <a:sym typeface="Avenir"/>
              </a:rPr>
              <a:t>Example: </a:t>
            </a:r>
            <a:br>
              <a:rPr lang="en-US" sz="2000">
                <a:solidFill>
                  <a:schemeClr val="dk1"/>
                </a:solidFill>
                <a:latin typeface="Avenir"/>
                <a:ea typeface="Avenir"/>
                <a:cs typeface="Avenir"/>
                <a:sym typeface="Avenir"/>
              </a:rPr>
            </a:br>
            <a:r>
              <a:rPr lang="en-US" sz="2000">
                <a:solidFill>
                  <a:schemeClr val="dk1"/>
                </a:solidFill>
                <a:latin typeface="Avenir"/>
                <a:ea typeface="Avenir"/>
                <a:cs typeface="Avenir"/>
                <a:sym typeface="Avenir"/>
              </a:rPr>
              <a:t>Bay Farm Island, Alameda</a:t>
            </a:r>
            <a:endParaRPr/>
          </a:p>
        </p:txBody>
      </p:sp>
      <p:sp>
        <p:nvSpPr>
          <p:cNvPr id="250" name="Google Shape;250;p15"/>
          <p:cNvSpPr txBox="1"/>
          <p:nvPr/>
        </p:nvSpPr>
        <p:spPr>
          <a:xfrm>
            <a:off x="196400" y="2396875"/>
            <a:ext cx="5445300" cy="3694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venir"/>
                <a:ea typeface="Avenir"/>
                <a:cs typeface="Avenir"/>
                <a:sym typeface="Avenir"/>
              </a:rPr>
              <a:t>Homeowners associations (HOAs) became a very common form of residential development beginning in the mid-20</a:t>
            </a:r>
            <a:r>
              <a:rPr lang="en-US" sz="1800" baseline="30000">
                <a:solidFill>
                  <a:schemeClr val="dk1"/>
                </a:solidFill>
                <a:latin typeface="Avenir"/>
                <a:ea typeface="Avenir"/>
                <a:cs typeface="Avenir"/>
                <a:sym typeface="Avenir"/>
              </a:rPr>
              <a:t>th</a:t>
            </a:r>
            <a:r>
              <a:rPr lang="en-US" sz="1800">
                <a:solidFill>
                  <a:schemeClr val="dk1"/>
                </a:solidFill>
                <a:latin typeface="Avenir"/>
                <a:ea typeface="Avenir"/>
                <a:cs typeface="Avenir"/>
                <a:sym typeface="Avenir"/>
              </a:rPr>
              <a:t> century. They often focus on property value preservation and aesthetic conformity.</a:t>
            </a:r>
            <a:br>
              <a:rPr lang="en-US" sz="1800">
                <a:solidFill>
                  <a:schemeClr val="dk1"/>
                </a:solidFill>
                <a:latin typeface="Avenir"/>
                <a:ea typeface="Avenir"/>
                <a:cs typeface="Avenir"/>
                <a:sym typeface="Avenir"/>
              </a:rPr>
            </a:br>
            <a:endParaRPr sz="1800">
              <a:solidFill>
                <a:schemeClr val="dk1"/>
              </a:solidFill>
              <a:latin typeface="Avenir"/>
              <a:ea typeface="Avenir"/>
              <a:cs typeface="Avenir"/>
              <a:sym typeface="Aveni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venir"/>
                <a:ea typeface="Avenir"/>
                <a:cs typeface="Avenir"/>
                <a:sym typeface="Avenir"/>
              </a:rPr>
              <a:t>HOAs own and enforce rules for shared spaces within residential communities, including roadways, open space. </a:t>
            </a:r>
            <a:br>
              <a:rPr lang="en-US" sz="1800">
                <a:solidFill>
                  <a:schemeClr val="dk1"/>
                </a:solidFill>
                <a:latin typeface="Avenir"/>
                <a:ea typeface="Avenir"/>
                <a:cs typeface="Avenir"/>
                <a:sym typeface="Avenir"/>
              </a:rPr>
            </a:br>
            <a:endParaRPr sz="1800">
              <a:solidFill>
                <a:schemeClr val="dk1"/>
              </a:solidFill>
              <a:latin typeface="Avenir"/>
              <a:ea typeface="Avenir"/>
              <a:cs typeface="Avenir"/>
              <a:sym typeface="Avenir"/>
            </a:endParaRPr>
          </a:p>
          <a:p>
            <a:pPr marL="285750" marR="0" lvl="0" indent="-285750" algn="l" rtl="0">
              <a:spcBef>
                <a:spcPts val="0"/>
              </a:spcBef>
              <a:spcAft>
                <a:spcPts val="0"/>
              </a:spcAft>
              <a:buClr>
                <a:schemeClr val="dk1"/>
              </a:buClr>
              <a:buSzPts val="1800"/>
              <a:buFont typeface="Avenir"/>
              <a:buChar char="•"/>
            </a:pPr>
            <a:r>
              <a:rPr lang="en-US" sz="1800">
                <a:solidFill>
                  <a:schemeClr val="dk1"/>
                </a:solidFill>
                <a:latin typeface="Avenir"/>
                <a:ea typeface="Avenir"/>
                <a:cs typeface="Avenir"/>
                <a:sym typeface="Avenir"/>
              </a:rPr>
              <a:t>HOAs will shape adaptation decision making for millions of households in the years to come.</a:t>
            </a:r>
            <a:endParaRPr sz="1800">
              <a:solidFill>
                <a:schemeClr val="dk1"/>
              </a:solidFill>
              <a:latin typeface="Avenir"/>
              <a:ea typeface="Avenir"/>
              <a:cs typeface="Avenir"/>
              <a:sym typeface="Avenir"/>
            </a:endParaRPr>
          </a:p>
          <a:p>
            <a:pPr marL="0" marR="0" lvl="0" indent="0" algn="l" rtl="0">
              <a:spcBef>
                <a:spcPts val="0"/>
              </a:spcBef>
              <a:spcAft>
                <a:spcPts val="0"/>
              </a:spcAft>
              <a:buNone/>
            </a:pPr>
            <a:endParaRPr sz="1800">
              <a:solidFill>
                <a:schemeClr val="dk1"/>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16"/>
          <p:cNvPicPr preferRelativeResize="0"/>
          <p:nvPr/>
        </p:nvPicPr>
        <p:blipFill rotWithShape="1">
          <a:blip r:embed="rId3">
            <a:alphaModFix/>
          </a:blip>
          <a:srcRect/>
          <a:stretch/>
        </p:blipFill>
        <p:spPr>
          <a:xfrm>
            <a:off x="333819" y="6173627"/>
            <a:ext cx="1000995" cy="455772"/>
          </a:xfrm>
          <a:prstGeom prst="rect">
            <a:avLst/>
          </a:prstGeom>
          <a:noFill/>
          <a:ln>
            <a:noFill/>
          </a:ln>
        </p:spPr>
      </p:pic>
      <p:cxnSp>
        <p:nvCxnSpPr>
          <p:cNvPr id="257" name="Google Shape;257;p16"/>
          <p:cNvCxnSpPr/>
          <p:nvPr/>
        </p:nvCxnSpPr>
        <p:spPr>
          <a:xfrm>
            <a:off x="12901613" y="228601"/>
            <a:ext cx="914400" cy="914400"/>
          </a:xfrm>
          <a:prstGeom prst="straightConnector1">
            <a:avLst/>
          </a:prstGeom>
          <a:noFill/>
          <a:ln w="9525" cap="flat" cmpd="sng">
            <a:solidFill>
              <a:schemeClr val="accent1"/>
            </a:solidFill>
            <a:prstDash val="solid"/>
            <a:miter lim="800000"/>
            <a:headEnd type="none" w="sm" len="sm"/>
            <a:tailEnd type="none" w="sm" len="sm"/>
          </a:ln>
        </p:spPr>
      </p:cxnSp>
      <p:pic>
        <p:nvPicPr>
          <p:cNvPr id="258" name="Google Shape;258;p16"/>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259" name="Google Shape;259;p16"/>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Managing Multiple Parcels – Land Trust</a:t>
            </a:r>
            <a:endParaRPr/>
          </a:p>
        </p:txBody>
      </p:sp>
      <p:cxnSp>
        <p:nvCxnSpPr>
          <p:cNvPr id="260" name="Google Shape;260;p16"/>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
        <p:nvSpPr>
          <p:cNvPr id="261" name="Google Shape;261;p16"/>
          <p:cNvSpPr txBox="1">
            <a:spLocks noGrp="1"/>
          </p:cNvSpPr>
          <p:nvPr>
            <p:ph type="body" idx="1"/>
          </p:nvPr>
        </p:nvSpPr>
        <p:spPr>
          <a:xfrm>
            <a:off x="210095" y="1645534"/>
            <a:ext cx="52578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Char char="•"/>
            </a:pPr>
            <a:r>
              <a:rPr lang="en-US" sz="2000">
                <a:latin typeface="Avenir"/>
                <a:ea typeface="Avenir"/>
                <a:cs typeface="Avenir"/>
                <a:sym typeface="Avenir"/>
              </a:rPr>
              <a:t>Land trusts are legal entities that acquire and hold property rights for a wide range of purposes, from wildlife conservation to neighborhood stabilization.</a:t>
            </a:r>
            <a:endParaRPr/>
          </a:p>
          <a:p>
            <a:pPr marL="228600" lvl="0" indent="-228600" algn="l" rtl="0">
              <a:lnSpc>
                <a:spcPct val="90000"/>
              </a:lnSpc>
              <a:spcBef>
                <a:spcPts val="1000"/>
              </a:spcBef>
              <a:spcAft>
                <a:spcPts val="0"/>
              </a:spcAft>
              <a:buClr>
                <a:schemeClr val="dk1"/>
              </a:buClr>
              <a:buSzPts val="2000"/>
              <a:buChar char="•"/>
            </a:pPr>
            <a:r>
              <a:rPr lang="en-US" sz="2000">
                <a:latin typeface="Avenir"/>
                <a:ea typeface="Avenir"/>
                <a:cs typeface="Avenir"/>
                <a:sym typeface="Avenir"/>
              </a:rPr>
              <a:t>Land trusts can facilitate climate adaptation in several ways, including:</a:t>
            </a:r>
            <a:endParaRPr/>
          </a:p>
          <a:p>
            <a:pPr marL="685800" lvl="1" indent="-228600" algn="l" rtl="0">
              <a:lnSpc>
                <a:spcPct val="90000"/>
              </a:lnSpc>
              <a:spcBef>
                <a:spcPts val="500"/>
              </a:spcBef>
              <a:spcAft>
                <a:spcPts val="0"/>
              </a:spcAft>
              <a:buClr>
                <a:schemeClr val="dk1"/>
              </a:buClr>
              <a:buSzPts val="2000"/>
              <a:buChar char="•"/>
            </a:pPr>
            <a:r>
              <a:rPr lang="en-US" sz="2000">
                <a:latin typeface="Avenir"/>
                <a:ea typeface="Avenir"/>
                <a:cs typeface="Avenir"/>
                <a:sym typeface="Avenir"/>
              </a:rPr>
              <a:t>Preserving undeveloped land along shorelines, </a:t>
            </a:r>
            <a:endParaRPr/>
          </a:p>
          <a:p>
            <a:pPr marL="685800" lvl="1" indent="-228600" algn="l" rtl="0">
              <a:lnSpc>
                <a:spcPct val="90000"/>
              </a:lnSpc>
              <a:spcBef>
                <a:spcPts val="500"/>
              </a:spcBef>
              <a:spcAft>
                <a:spcPts val="0"/>
              </a:spcAft>
              <a:buClr>
                <a:schemeClr val="dk1"/>
              </a:buClr>
              <a:buSzPts val="2000"/>
              <a:buChar char="•"/>
            </a:pPr>
            <a:r>
              <a:rPr lang="en-US" sz="2000">
                <a:latin typeface="Avenir"/>
                <a:ea typeface="Avenir"/>
                <a:cs typeface="Avenir"/>
                <a:sym typeface="Avenir"/>
              </a:rPr>
              <a:t>Holding land for green infrastructure projects, </a:t>
            </a:r>
            <a:endParaRPr/>
          </a:p>
          <a:p>
            <a:pPr marL="685800" lvl="1" indent="-228600" algn="l" rtl="0">
              <a:lnSpc>
                <a:spcPct val="90000"/>
              </a:lnSpc>
              <a:spcBef>
                <a:spcPts val="500"/>
              </a:spcBef>
              <a:spcAft>
                <a:spcPts val="0"/>
              </a:spcAft>
              <a:buClr>
                <a:schemeClr val="dk1"/>
              </a:buClr>
              <a:buSzPts val="2000"/>
              <a:buChar char="•"/>
            </a:pPr>
            <a:r>
              <a:rPr lang="en-US" sz="2000">
                <a:latin typeface="Avenir"/>
                <a:ea typeface="Avenir"/>
                <a:cs typeface="Avenir"/>
                <a:sym typeface="Avenir"/>
              </a:rPr>
              <a:t>Acquiring and holding rolling easements,</a:t>
            </a:r>
            <a:endParaRPr/>
          </a:p>
          <a:p>
            <a:pPr marL="685800" lvl="1" indent="-228600" algn="l" rtl="0">
              <a:lnSpc>
                <a:spcPct val="90000"/>
              </a:lnSpc>
              <a:spcBef>
                <a:spcPts val="500"/>
              </a:spcBef>
              <a:spcAft>
                <a:spcPts val="0"/>
              </a:spcAft>
              <a:buClr>
                <a:schemeClr val="dk1"/>
              </a:buClr>
              <a:buSzPts val="2000"/>
              <a:buChar char="•"/>
            </a:pPr>
            <a:r>
              <a:rPr lang="en-US" sz="2000">
                <a:latin typeface="Avenir"/>
                <a:ea typeface="Avenir"/>
                <a:cs typeface="Avenir"/>
                <a:sym typeface="Avenir"/>
              </a:rPr>
              <a:t>Managing sending and receiving sites,</a:t>
            </a:r>
            <a:endParaRPr/>
          </a:p>
          <a:p>
            <a:pPr marL="685800" lvl="1" indent="-228600" algn="l" rtl="0">
              <a:lnSpc>
                <a:spcPct val="90000"/>
              </a:lnSpc>
              <a:spcBef>
                <a:spcPts val="500"/>
              </a:spcBef>
              <a:spcAft>
                <a:spcPts val="0"/>
              </a:spcAft>
              <a:buClr>
                <a:schemeClr val="dk1"/>
              </a:buClr>
              <a:buSzPts val="2000"/>
              <a:buChar char="•"/>
            </a:pPr>
            <a:r>
              <a:rPr lang="en-US" sz="2000">
                <a:latin typeface="Avenir"/>
                <a:ea typeface="Avenir"/>
                <a:cs typeface="Avenir"/>
                <a:sym typeface="Avenir"/>
              </a:rPr>
              <a:t>Providing affordable housing.</a:t>
            </a:r>
            <a:endParaRPr/>
          </a:p>
          <a:p>
            <a:pPr marL="228600" lvl="0" indent="-101600" algn="l" rtl="0">
              <a:lnSpc>
                <a:spcPct val="90000"/>
              </a:lnSpc>
              <a:spcBef>
                <a:spcPts val="1000"/>
              </a:spcBef>
              <a:spcAft>
                <a:spcPts val="0"/>
              </a:spcAft>
              <a:buClr>
                <a:schemeClr val="dk1"/>
              </a:buClr>
              <a:buSzPts val="2000"/>
              <a:buNone/>
            </a:pPr>
            <a:endParaRPr sz="2000"/>
          </a:p>
        </p:txBody>
      </p:sp>
      <p:pic>
        <p:nvPicPr>
          <p:cNvPr id="262" name="Google Shape;262;p16"/>
          <p:cNvPicPr preferRelativeResize="0"/>
          <p:nvPr/>
        </p:nvPicPr>
        <p:blipFill rotWithShape="1">
          <a:blip r:embed="rId5">
            <a:alphaModFix/>
          </a:blip>
          <a:srcRect/>
          <a:stretch/>
        </p:blipFill>
        <p:spPr>
          <a:xfrm>
            <a:off x="5467894" y="1603287"/>
            <a:ext cx="3870640" cy="4478672"/>
          </a:xfrm>
          <a:prstGeom prst="rect">
            <a:avLst/>
          </a:prstGeom>
          <a:noFill/>
          <a:ln>
            <a:noFill/>
          </a:ln>
        </p:spPr>
      </p:pic>
      <p:pic>
        <p:nvPicPr>
          <p:cNvPr id="263" name="Google Shape;263;p16" descr="A drawing of a building&#10;&#10;Description automatically generated with medium confidence"/>
          <p:cNvPicPr preferRelativeResize="0"/>
          <p:nvPr/>
        </p:nvPicPr>
        <p:blipFill rotWithShape="1">
          <a:blip r:embed="rId6">
            <a:alphaModFix/>
          </a:blip>
          <a:srcRect/>
          <a:stretch/>
        </p:blipFill>
        <p:spPr>
          <a:xfrm>
            <a:off x="9435871" y="1603287"/>
            <a:ext cx="2756129" cy="2938615"/>
          </a:xfrm>
          <a:prstGeom prst="rect">
            <a:avLst/>
          </a:prstGeom>
          <a:noFill/>
          <a:ln>
            <a:noFill/>
          </a:ln>
        </p:spPr>
      </p:pic>
      <p:sp>
        <p:nvSpPr>
          <p:cNvPr id="264" name="Google Shape;264;p16"/>
          <p:cNvSpPr txBox="1"/>
          <p:nvPr/>
        </p:nvSpPr>
        <p:spPr>
          <a:xfrm>
            <a:off x="9512338" y="5048610"/>
            <a:ext cx="2468577" cy="120477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Avenir"/>
                <a:ea typeface="Avenir"/>
                <a:cs typeface="Avenir"/>
                <a:sym typeface="Avenir"/>
              </a:rPr>
              <a:t>Example: </a:t>
            </a:r>
            <a:br>
              <a:rPr lang="en-US" sz="2000">
                <a:solidFill>
                  <a:schemeClr val="dk1"/>
                </a:solidFill>
                <a:latin typeface="Avenir"/>
                <a:ea typeface="Avenir"/>
                <a:cs typeface="Avenir"/>
                <a:sym typeface="Avenir"/>
              </a:rPr>
            </a:br>
            <a:r>
              <a:rPr lang="en-US" sz="2000">
                <a:solidFill>
                  <a:schemeClr val="dk1"/>
                </a:solidFill>
                <a:latin typeface="Avenir"/>
                <a:ea typeface="Avenir"/>
                <a:cs typeface="Avenir"/>
                <a:sym typeface="Avenir"/>
              </a:rPr>
              <a:t>Shade Tree, Oakland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7"/>
          <p:cNvPicPr preferRelativeResize="0"/>
          <p:nvPr/>
        </p:nvPicPr>
        <p:blipFill rotWithShape="1">
          <a:blip r:embed="rId3">
            <a:alphaModFix/>
          </a:blip>
          <a:srcRect/>
          <a:stretch/>
        </p:blipFill>
        <p:spPr>
          <a:xfrm>
            <a:off x="333819" y="6173627"/>
            <a:ext cx="1000995" cy="455772"/>
          </a:xfrm>
          <a:prstGeom prst="rect">
            <a:avLst/>
          </a:prstGeom>
          <a:noFill/>
          <a:ln>
            <a:noFill/>
          </a:ln>
        </p:spPr>
      </p:pic>
      <p:cxnSp>
        <p:nvCxnSpPr>
          <p:cNvPr id="271" name="Google Shape;271;p17"/>
          <p:cNvCxnSpPr/>
          <p:nvPr/>
        </p:nvCxnSpPr>
        <p:spPr>
          <a:xfrm>
            <a:off x="12901613" y="228601"/>
            <a:ext cx="914400" cy="914400"/>
          </a:xfrm>
          <a:prstGeom prst="straightConnector1">
            <a:avLst/>
          </a:prstGeom>
          <a:noFill/>
          <a:ln w="9525" cap="flat" cmpd="sng">
            <a:solidFill>
              <a:schemeClr val="accent1"/>
            </a:solidFill>
            <a:prstDash val="solid"/>
            <a:miter lim="800000"/>
            <a:headEnd type="none" w="sm" len="sm"/>
            <a:tailEnd type="none" w="sm" len="sm"/>
          </a:ln>
        </p:spPr>
      </p:cxnSp>
      <p:pic>
        <p:nvPicPr>
          <p:cNvPr id="272" name="Google Shape;272;p17"/>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273" name="Google Shape;273;p17"/>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Collective Ownership - CLT</a:t>
            </a:r>
            <a:endParaRPr/>
          </a:p>
        </p:txBody>
      </p:sp>
      <p:cxnSp>
        <p:nvCxnSpPr>
          <p:cNvPr id="274" name="Google Shape;274;p17"/>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
        <p:nvSpPr>
          <p:cNvPr id="275" name="Google Shape;275;p17"/>
          <p:cNvSpPr txBox="1">
            <a:spLocks noGrp="1"/>
          </p:cNvSpPr>
          <p:nvPr>
            <p:ph type="body" idx="1"/>
          </p:nvPr>
        </p:nvSpPr>
        <p:spPr>
          <a:xfrm>
            <a:off x="333820" y="1822289"/>
            <a:ext cx="576218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a:latin typeface="Avenir"/>
                <a:ea typeface="Avenir"/>
                <a:cs typeface="Avenir"/>
                <a:sym typeface="Avenir"/>
              </a:rPr>
              <a:t>Community Land Trusts are non-profit organizations that own land for the benefit of their community, most commonly to provide affordable housing. While CLTs own the land, residents can purchase or rent housing units.</a:t>
            </a:r>
            <a:endParaRPr/>
          </a:p>
          <a:p>
            <a:pPr marL="228600" lvl="0" indent="-228600" algn="l" rtl="0">
              <a:lnSpc>
                <a:spcPct val="90000"/>
              </a:lnSpc>
              <a:spcBef>
                <a:spcPts val="1000"/>
              </a:spcBef>
              <a:spcAft>
                <a:spcPts val="0"/>
              </a:spcAft>
              <a:buClr>
                <a:schemeClr val="dk1"/>
              </a:buClr>
              <a:buSzPts val="2000"/>
              <a:buChar char="•"/>
            </a:pPr>
            <a:r>
              <a:rPr lang="en-US" sz="2000">
                <a:latin typeface="Avenir"/>
                <a:ea typeface="Avenir"/>
                <a:cs typeface="Avenir"/>
                <a:sym typeface="Avenir"/>
              </a:rPr>
              <a:t>CLTs can enable voluntary relocation of property rights, including from coastal to upland land owned by the CLT.</a:t>
            </a:r>
            <a:endParaRPr/>
          </a:p>
        </p:txBody>
      </p:sp>
      <p:pic>
        <p:nvPicPr>
          <p:cNvPr id="276" name="Google Shape;276;p17"/>
          <p:cNvPicPr preferRelativeResize="0"/>
          <p:nvPr/>
        </p:nvPicPr>
        <p:blipFill rotWithShape="1">
          <a:blip r:embed="rId5">
            <a:alphaModFix/>
          </a:blip>
          <a:srcRect/>
          <a:stretch/>
        </p:blipFill>
        <p:spPr>
          <a:xfrm>
            <a:off x="5967061" y="3885341"/>
            <a:ext cx="3863378" cy="2495808"/>
          </a:xfrm>
          <a:prstGeom prst="rect">
            <a:avLst/>
          </a:prstGeom>
          <a:noFill/>
          <a:ln>
            <a:noFill/>
          </a:ln>
        </p:spPr>
      </p:pic>
      <p:pic>
        <p:nvPicPr>
          <p:cNvPr id="277" name="Google Shape;277;p17"/>
          <p:cNvPicPr preferRelativeResize="0"/>
          <p:nvPr/>
        </p:nvPicPr>
        <p:blipFill rotWithShape="1">
          <a:blip r:embed="rId6">
            <a:alphaModFix/>
          </a:blip>
          <a:srcRect/>
          <a:stretch/>
        </p:blipFill>
        <p:spPr>
          <a:xfrm>
            <a:off x="5924132" y="1724390"/>
            <a:ext cx="3863377" cy="2160951"/>
          </a:xfrm>
          <a:prstGeom prst="rect">
            <a:avLst/>
          </a:prstGeom>
          <a:noFill/>
          <a:ln>
            <a:noFill/>
          </a:ln>
        </p:spPr>
      </p:pic>
      <p:sp>
        <p:nvSpPr>
          <p:cNvPr id="278" name="Google Shape;278;p17"/>
          <p:cNvSpPr txBox="1"/>
          <p:nvPr/>
        </p:nvSpPr>
        <p:spPr>
          <a:xfrm>
            <a:off x="9873368" y="4373217"/>
            <a:ext cx="2107547" cy="188016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a:solidFill>
                  <a:schemeClr val="dk1"/>
                </a:solidFill>
                <a:latin typeface="Avenir"/>
                <a:ea typeface="Avenir"/>
                <a:cs typeface="Avenir"/>
                <a:sym typeface="Avenir"/>
              </a:rPr>
              <a:t>Example: </a:t>
            </a:r>
            <a:br>
              <a:rPr lang="en-US" sz="2000">
                <a:solidFill>
                  <a:schemeClr val="dk1"/>
                </a:solidFill>
                <a:latin typeface="Avenir"/>
                <a:ea typeface="Avenir"/>
                <a:cs typeface="Avenir"/>
                <a:sym typeface="Avenir"/>
              </a:rPr>
            </a:br>
            <a:r>
              <a:rPr lang="en-US" sz="2000">
                <a:solidFill>
                  <a:schemeClr val="dk1"/>
                </a:solidFill>
                <a:latin typeface="Avenir"/>
                <a:ea typeface="Avenir"/>
                <a:cs typeface="Avenir"/>
                <a:sym typeface="Avenir"/>
              </a:rPr>
              <a:t>Fideicomiso de la Tierra, El Caño Martín Peña, San Juan, PR</a:t>
            </a:r>
            <a:endParaRPr sz="2000">
              <a:solidFill>
                <a:schemeClr val="dk1"/>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sp>
        <p:nvSpPr>
          <p:cNvPr id="283" name="Google Shape;283;p18"/>
          <p:cNvSpPr/>
          <p:nvPr/>
        </p:nvSpPr>
        <p:spPr>
          <a:xfrm>
            <a:off x="1118507" y="1805780"/>
            <a:ext cx="9954986" cy="3246438"/>
          </a:xfrm>
          <a:prstGeom prst="rect">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18"/>
          <p:cNvSpPr txBox="1">
            <a:spLocks noGrp="1"/>
          </p:cNvSpPr>
          <p:nvPr>
            <p:ph type="title"/>
          </p:nvPr>
        </p:nvSpPr>
        <p:spPr>
          <a:xfrm>
            <a:off x="1118507" y="1805781"/>
            <a:ext cx="10515600" cy="32464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5400"/>
              <a:buFont typeface="Avenir"/>
              <a:buNone/>
            </a:pPr>
            <a:r>
              <a:rPr lang="en-US" sz="5400">
                <a:solidFill>
                  <a:srgbClr val="1E4E79"/>
                </a:solidFill>
                <a:latin typeface="Avenir"/>
                <a:ea typeface="Avenir"/>
                <a:cs typeface="Avenir"/>
                <a:sym typeface="Avenir"/>
              </a:rPr>
              <a:t>Scenarios &amp; Case Studies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19"/>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291" name="Google Shape;291;p19"/>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292" name="Google Shape;292;p19"/>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Present Day Overview</a:t>
            </a:r>
            <a:endParaRPr/>
          </a:p>
        </p:txBody>
      </p:sp>
      <p:pic>
        <p:nvPicPr>
          <p:cNvPr id="293" name="Google Shape;293;p19" descr="A diagram of a building&#10;&#10;Description automatically generated"/>
          <p:cNvPicPr preferRelativeResize="0"/>
          <p:nvPr/>
        </p:nvPicPr>
        <p:blipFill rotWithShape="1">
          <a:blip r:embed="rId5">
            <a:alphaModFix/>
          </a:blip>
          <a:srcRect/>
          <a:stretch/>
        </p:blipFill>
        <p:spPr>
          <a:xfrm>
            <a:off x="333818" y="1306184"/>
            <a:ext cx="9826181" cy="3712113"/>
          </a:xfrm>
          <a:prstGeom prst="rect">
            <a:avLst/>
          </a:prstGeom>
          <a:noFill/>
          <a:ln>
            <a:noFill/>
          </a:ln>
        </p:spPr>
      </p:pic>
      <p:cxnSp>
        <p:nvCxnSpPr>
          <p:cNvPr id="294" name="Google Shape;294;p19"/>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
        <p:nvSpPr>
          <p:cNvPr id="295" name="Google Shape;295;p19"/>
          <p:cNvSpPr txBox="1"/>
          <p:nvPr/>
        </p:nvSpPr>
        <p:spPr>
          <a:xfrm>
            <a:off x="333818" y="5352147"/>
            <a:ext cx="1041289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highlight>
                  <a:srgbClr val="000000"/>
                </a:highlight>
                <a:latin typeface="Avenir"/>
                <a:ea typeface="Avenir"/>
                <a:cs typeface="Avenir"/>
                <a:sym typeface="Avenir"/>
              </a:rPr>
              <a:t>Dominant property regimes are static, fragmented, socially regressive.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20"/>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302" name="Google Shape;302;p20"/>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303" name="Google Shape;303;p20"/>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Scenario A: Conventional Property</a:t>
            </a:r>
            <a:endParaRPr/>
          </a:p>
        </p:txBody>
      </p:sp>
      <p:pic>
        <p:nvPicPr>
          <p:cNvPr id="304" name="Google Shape;304;p20"/>
          <p:cNvPicPr preferRelativeResize="0"/>
          <p:nvPr/>
        </p:nvPicPr>
        <p:blipFill rotWithShape="1">
          <a:blip r:embed="rId5">
            <a:alphaModFix/>
          </a:blip>
          <a:srcRect/>
          <a:stretch/>
        </p:blipFill>
        <p:spPr>
          <a:xfrm>
            <a:off x="1070547" y="1541988"/>
            <a:ext cx="8794694" cy="3737122"/>
          </a:xfrm>
          <a:prstGeom prst="rect">
            <a:avLst/>
          </a:prstGeom>
          <a:noFill/>
          <a:ln>
            <a:noFill/>
          </a:ln>
        </p:spPr>
      </p:pic>
      <p:sp>
        <p:nvSpPr>
          <p:cNvPr id="305" name="Google Shape;305;p20"/>
          <p:cNvSpPr txBox="1"/>
          <p:nvPr/>
        </p:nvSpPr>
        <p:spPr>
          <a:xfrm>
            <a:off x="1783589" y="5454087"/>
            <a:ext cx="754380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highlight>
                  <a:srgbClr val="000000"/>
                </a:highlight>
                <a:latin typeface="Avenir"/>
                <a:ea typeface="Avenir"/>
                <a:cs typeface="Avenir"/>
                <a:sym typeface="Avenir"/>
              </a:rPr>
              <a:t>In this scenario, property regimes remain predominantly static, individualized, and socially regressive</a:t>
            </a:r>
            <a:endParaRPr/>
          </a:p>
        </p:txBody>
      </p:sp>
      <p:cxnSp>
        <p:nvCxnSpPr>
          <p:cNvPr id="306" name="Google Shape;306;p20"/>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a:stretch/>
        </p:blipFill>
        <p:spPr>
          <a:xfrm>
            <a:off x="1657245" y="1486469"/>
            <a:ext cx="1044316" cy="1215650"/>
          </a:xfrm>
          <a:prstGeom prst="rect">
            <a:avLst/>
          </a:prstGeom>
          <a:noFill/>
          <a:ln>
            <a:noFill/>
          </a:ln>
        </p:spPr>
      </p:pic>
      <p:cxnSp>
        <p:nvCxnSpPr>
          <p:cNvPr id="93" name="Google Shape;93;p2"/>
          <p:cNvCxnSpPr/>
          <p:nvPr/>
        </p:nvCxnSpPr>
        <p:spPr>
          <a:xfrm>
            <a:off x="838200" y="5467404"/>
            <a:ext cx="10097589" cy="0"/>
          </a:xfrm>
          <a:prstGeom prst="straightConnector1">
            <a:avLst/>
          </a:prstGeom>
          <a:noFill/>
          <a:ln w="28575" cap="flat" cmpd="sng">
            <a:solidFill>
              <a:schemeClr val="dk1"/>
            </a:solidFill>
            <a:prstDash val="solid"/>
            <a:miter lim="800000"/>
            <a:headEnd type="none" w="sm" len="sm"/>
            <a:tailEnd type="none" w="sm" len="sm"/>
          </a:ln>
        </p:spPr>
      </p:cxnSp>
      <p:sp>
        <p:nvSpPr>
          <p:cNvPr id="94" name="Google Shape;94;p2"/>
          <p:cNvSpPr txBox="1"/>
          <p:nvPr/>
        </p:nvSpPr>
        <p:spPr>
          <a:xfrm>
            <a:off x="2883586" y="1492758"/>
            <a:ext cx="836703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1F3864"/>
                </a:solidFill>
                <a:latin typeface="Avenir"/>
                <a:ea typeface="Avenir"/>
                <a:cs typeface="Avenir"/>
                <a:sym typeface="Avenir"/>
              </a:rPr>
              <a:t>Zachary Lamb</a:t>
            </a:r>
            <a:endParaRPr/>
          </a:p>
          <a:p>
            <a:pPr marL="0" marR="0" lvl="0" indent="0" algn="l" rtl="0">
              <a:spcBef>
                <a:spcPts val="0"/>
              </a:spcBef>
              <a:spcAft>
                <a:spcPts val="0"/>
              </a:spcAft>
              <a:buNone/>
            </a:pPr>
            <a:r>
              <a:rPr lang="en-US" sz="2000">
                <a:solidFill>
                  <a:schemeClr val="dk1"/>
                </a:solidFill>
                <a:latin typeface="Avenir"/>
                <a:ea typeface="Avenir"/>
                <a:cs typeface="Avenir"/>
                <a:sym typeface="Avenir"/>
              </a:rPr>
              <a:t>Assistant Professor of City and Regional Planning</a:t>
            </a:r>
            <a:endParaRPr/>
          </a:p>
          <a:p>
            <a:pPr marL="0" marR="0" lvl="0" indent="0" algn="l" rtl="0">
              <a:spcBef>
                <a:spcPts val="0"/>
              </a:spcBef>
              <a:spcAft>
                <a:spcPts val="0"/>
              </a:spcAft>
              <a:buNone/>
            </a:pPr>
            <a:r>
              <a:rPr lang="en-US" sz="2000">
                <a:solidFill>
                  <a:schemeClr val="dk1"/>
                </a:solidFill>
                <a:latin typeface="Avenir"/>
                <a:ea typeface="Avenir"/>
                <a:cs typeface="Avenir"/>
                <a:sym typeface="Avenir"/>
              </a:rPr>
              <a:t>UC Berkeley</a:t>
            </a:r>
            <a:endParaRPr/>
          </a:p>
        </p:txBody>
      </p:sp>
      <p:pic>
        <p:nvPicPr>
          <p:cNvPr id="96" name="Google Shape;96;p2"/>
          <p:cNvPicPr preferRelativeResize="0"/>
          <p:nvPr/>
        </p:nvPicPr>
        <p:blipFill rotWithShape="1">
          <a:blip r:embed="rId4">
            <a:alphaModFix/>
          </a:blip>
          <a:srcRect/>
          <a:stretch/>
        </p:blipFill>
        <p:spPr>
          <a:xfrm>
            <a:off x="8743217" y="5962876"/>
            <a:ext cx="3021760" cy="647520"/>
          </a:xfrm>
          <a:prstGeom prst="rect">
            <a:avLst/>
          </a:prstGeom>
          <a:noFill/>
          <a:ln>
            <a:noFill/>
          </a:ln>
        </p:spPr>
      </p:pic>
      <p:pic>
        <p:nvPicPr>
          <p:cNvPr id="97" name="Google Shape;97;p2"/>
          <p:cNvPicPr preferRelativeResize="0"/>
          <p:nvPr/>
        </p:nvPicPr>
        <p:blipFill rotWithShape="1">
          <a:blip r:embed="rId5">
            <a:alphaModFix/>
          </a:blip>
          <a:srcRect/>
          <a:stretch/>
        </p:blipFill>
        <p:spPr>
          <a:xfrm>
            <a:off x="1657245" y="2891064"/>
            <a:ext cx="1044316" cy="1044316"/>
          </a:xfrm>
          <a:prstGeom prst="rect">
            <a:avLst/>
          </a:prstGeom>
          <a:noFill/>
          <a:ln>
            <a:noFill/>
          </a:ln>
        </p:spPr>
      </p:pic>
      <p:sp>
        <p:nvSpPr>
          <p:cNvPr id="98" name="Google Shape;98;p2"/>
          <p:cNvSpPr txBox="1"/>
          <p:nvPr/>
        </p:nvSpPr>
        <p:spPr>
          <a:xfrm>
            <a:off x="2883586" y="2817055"/>
            <a:ext cx="321703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1F3864"/>
                </a:solidFill>
                <a:latin typeface="Avenir"/>
                <a:ea typeface="Avenir"/>
                <a:cs typeface="Avenir"/>
                <a:sym typeface="Avenir"/>
              </a:rPr>
              <a:t>Rob Olshansky</a:t>
            </a:r>
            <a:endParaRPr/>
          </a:p>
          <a:p>
            <a:pPr marL="0" marR="0" lvl="0" indent="0" algn="l" rtl="0">
              <a:spcBef>
                <a:spcPts val="0"/>
              </a:spcBef>
              <a:spcAft>
                <a:spcPts val="0"/>
              </a:spcAft>
              <a:buNone/>
            </a:pPr>
            <a:r>
              <a:rPr lang="en-US" sz="2000">
                <a:solidFill>
                  <a:schemeClr val="dk1"/>
                </a:solidFill>
                <a:latin typeface="Avenir"/>
                <a:ea typeface="Avenir"/>
                <a:cs typeface="Avenir"/>
                <a:sym typeface="Avenir"/>
              </a:rPr>
              <a:t>Visiting Professor</a:t>
            </a:r>
            <a:endParaRPr/>
          </a:p>
          <a:p>
            <a:pPr marL="0" marR="0" lvl="0" indent="0" algn="l" rtl="0">
              <a:spcBef>
                <a:spcPts val="0"/>
              </a:spcBef>
              <a:spcAft>
                <a:spcPts val="0"/>
              </a:spcAft>
              <a:buNone/>
            </a:pPr>
            <a:r>
              <a:rPr lang="en-US" sz="2000">
                <a:solidFill>
                  <a:schemeClr val="dk1"/>
                </a:solidFill>
                <a:latin typeface="Avenir"/>
                <a:ea typeface="Avenir"/>
                <a:cs typeface="Avenir"/>
                <a:sym typeface="Avenir"/>
              </a:rPr>
              <a:t>UC Berkeley</a:t>
            </a:r>
            <a:endParaRPr/>
          </a:p>
        </p:txBody>
      </p:sp>
      <p:pic>
        <p:nvPicPr>
          <p:cNvPr id="99" name="Google Shape;99;p2"/>
          <p:cNvPicPr preferRelativeResize="0"/>
          <p:nvPr/>
        </p:nvPicPr>
        <p:blipFill rotWithShape="1">
          <a:blip r:embed="rId6">
            <a:alphaModFix/>
          </a:blip>
          <a:srcRect/>
          <a:stretch/>
        </p:blipFill>
        <p:spPr>
          <a:xfrm>
            <a:off x="333819" y="6037194"/>
            <a:ext cx="1300637" cy="592205"/>
          </a:xfrm>
          <a:prstGeom prst="rect">
            <a:avLst/>
          </a:prstGeom>
          <a:noFill/>
          <a:ln>
            <a:noFill/>
          </a:ln>
        </p:spPr>
      </p:pic>
      <p:sp>
        <p:nvSpPr>
          <p:cNvPr id="100" name="Google Shape;100;p2"/>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u="none" dirty="0">
                <a:solidFill>
                  <a:schemeClr val="lt1"/>
                </a:solidFill>
                <a:latin typeface="Nunito Sans"/>
                <a:ea typeface="Nunito Sans"/>
                <a:cs typeface="Nunito Sans"/>
                <a:sym typeface="Nunito Sans"/>
              </a:rPr>
              <a:t>	Today’s Talk</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1"/>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313" name="Google Shape;313;p21"/>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314" name="Google Shape;314;p21"/>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Scenario A: Conventional Property</a:t>
            </a:r>
            <a:endParaRPr/>
          </a:p>
        </p:txBody>
      </p:sp>
      <p:pic>
        <p:nvPicPr>
          <p:cNvPr id="315" name="Google Shape;315;p21"/>
          <p:cNvPicPr preferRelativeResize="0"/>
          <p:nvPr/>
        </p:nvPicPr>
        <p:blipFill rotWithShape="1">
          <a:blip r:embed="rId5">
            <a:alphaModFix/>
          </a:blip>
          <a:srcRect t="-896" r="-923"/>
          <a:stretch/>
        </p:blipFill>
        <p:spPr>
          <a:xfrm>
            <a:off x="996856" y="1495391"/>
            <a:ext cx="9273578" cy="4524605"/>
          </a:xfrm>
          <a:prstGeom prst="rect">
            <a:avLst/>
          </a:prstGeom>
          <a:noFill/>
          <a:ln>
            <a:noFill/>
          </a:ln>
        </p:spPr>
      </p:pic>
      <p:cxnSp>
        <p:nvCxnSpPr>
          <p:cNvPr id="316" name="Google Shape;316;p21"/>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2"/>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323" name="Google Shape;323;p22"/>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324" name="Google Shape;324;p22"/>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Scenario A: Conventional Property</a:t>
            </a:r>
            <a:endParaRPr/>
          </a:p>
        </p:txBody>
      </p:sp>
      <p:pic>
        <p:nvPicPr>
          <p:cNvPr id="325" name="Google Shape;325;p22"/>
          <p:cNvPicPr preferRelativeResize="0"/>
          <p:nvPr/>
        </p:nvPicPr>
        <p:blipFill rotWithShape="1">
          <a:blip r:embed="rId5">
            <a:alphaModFix/>
          </a:blip>
          <a:srcRect/>
          <a:stretch/>
        </p:blipFill>
        <p:spPr>
          <a:xfrm>
            <a:off x="1082278" y="1483001"/>
            <a:ext cx="9108644" cy="4444133"/>
          </a:xfrm>
          <a:prstGeom prst="rect">
            <a:avLst/>
          </a:prstGeom>
          <a:noFill/>
          <a:ln>
            <a:noFill/>
          </a:ln>
        </p:spPr>
      </p:pic>
      <p:cxnSp>
        <p:nvCxnSpPr>
          <p:cNvPr id="326" name="Google Shape;326;p22"/>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23"/>
          <p:cNvPicPr preferRelativeResize="0"/>
          <p:nvPr/>
        </p:nvPicPr>
        <p:blipFill rotWithShape="1">
          <a:blip r:embed="rId3">
            <a:alphaModFix/>
          </a:blip>
          <a:srcRect/>
          <a:stretch/>
        </p:blipFill>
        <p:spPr>
          <a:xfrm>
            <a:off x="333819" y="6173627"/>
            <a:ext cx="1000995" cy="455772"/>
          </a:xfrm>
          <a:prstGeom prst="rect">
            <a:avLst/>
          </a:prstGeom>
          <a:noFill/>
          <a:ln>
            <a:noFill/>
          </a:ln>
        </p:spPr>
      </p:pic>
      <p:cxnSp>
        <p:nvCxnSpPr>
          <p:cNvPr id="333" name="Google Shape;333;p23"/>
          <p:cNvCxnSpPr/>
          <p:nvPr/>
        </p:nvCxnSpPr>
        <p:spPr>
          <a:xfrm>
            <a:off x="12901613" y="228601"/>
            <a:ext cx="914400" cy="914400"/>
          </a:xfrm>
          <a:prstGeom prst="straightConnector1">
            <a:avLst/>
          </a:prstGeom>
          <a:noFill/>
          <a:ln w="9525" cap="flat" cmpd="sng">
            <a:solidFill>
              <a:schemeClr val="accent1"/>
            </a:solidFill>
            <a:prstDash val="solid"/>
            <a:miter lim="800000"/>
            <a:headEnd type="none" w="sm" len="sm"/>
            <a:tailEnd type="none" w="sm" len="sm"/>
          </a:ln>
        </p:spPr>
      </p:cxnSp>
      <p:pic>
        <p:nvPicPr>
          <p:cNvPr id="334" name="Google Shape;334;p23"/>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335" name="Google Shape;335;p23"/>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45720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Case Studies</a:t>
            </a:r>
            <a:endParaRPr/>
          </a:p>
        </p:txBody>
      </p:sp>
      <p:cxnSp>
        <p:nvCxnSpPr>
          <p:cNvPr id="336" name="Google Shape;336;p23"/>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
        <p:nvSpPr>
          <p:cNvPr id="337" name="Google Shape;337;p23"/>
          <p:cNvSpPr txBox="1">
            <a:spLocks noGrp="1"/>
          </p:cNvSpPr>
          <p:nvPr>
            <p:ph type="body" idx="1"/>
          </p:nvPr>
        </p:nvSpPr>
        <p:spPr>
          <a:xfrm>
            <a:off x="662600" y="1534300"/>
            <a:ext cx="6237000" cy="4639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Font typeface="Avenir"/>
              <a:buChar char="•"/>
            </a:pPr>
            <a:r>
              <a:rPr lang="en-US">
                <a:latin typeface="Avenir"/>
                <a:ea typeface="Avenir"/>
                <a:cs typeface="Avenir"/>
                <a:sym typeface="Avenir"/>
              </a:rPr>
              <a:t>Six Case Studies</a:t>
            </a:r>
            <a:endParaRPr>
              <a:latin typeface="Avenir"/>
              <a:ea typeface="Avenir"/>
              <a:cs typeface="Avenir"/>
              <a:sym typeface="Avenir"/>
            </a:endParaRPr>
          </a:p>
          <a:p>
            <a:pPr marL="685800" lvl="1" indent="-228600" algn="l" rtl="0">
              <a:lnSpc>
                <a:spcPct val="90000"/>
              </a:lnSpc>
              <a:spcBef>
                <a:spcPts val="1000"/>
              </a:spcBef>
              <a:spcAft>
                <a:spcPts val="0"/>
              </a:spcAft>
              <a:buSzPts val="1800"/>
              <a:buFont typeface="Avenir"/>
              <a:buChar char="•"/>
            </a:pPr>
            <a:r>
              <a:rPr lang="en-US">
                <a:latin typeface="Avenir"/>
                <a:ea typeface="Avenir"/>
                <a:cs typeface="Avenir"/>
                <a:sym typeface="Avenir"/>
              </a:rPr>
              <a:t>UC Berkeley, Urban Design Studio</a:t>
            </a:r>
            <a:endParaRPr>
              <a:latin typeface="Avenir"/>
              <a:ea typeface="Avenir"/>
              <a:cs typeface="Avenir"/>
              <a:sym typeface="Avenir"/>
            </a:endParaRPr>
          </a:p>
          <a:p>
            <a:pPr marL="685800" lvl="1" indent="-228600" algn="l" rtl="0">
              <a:lnSpc>
                <a:spcPct val="90000"/>
              </a:lnSpc>
              <a:spcBef>
                <a:spcPts val="1000"/>
              </a:spcBef>
              <a:spcAft>
                <a:spcPts val="0"/>
              </a:spcAft>
              <a:buSzPts val="1800"/>
              <a:buFont typeface="Avenir"/>
              <a:buChar char="•"/>
            </a:pPr>
            <a:r>
              <a:rPr lang="en-US">
                <a:latin typeface="Avenir"/>
                <a:ea typeface="Avenir"/>
                <a:cs typeface="Avenir"/>
                <a:sym typeface="Avenir"/>
              </a:rPr>
              <a:t>Spring 2023</a:t>
            </a:r>
            <a:br>
              <a:rPr lang="en-US">
                <a:latin typeface="Avenir"/>
                <a:ea typeface="Avenir"/>
                <a:cs typeface="Avenir"/>
                <a:sym typeface="Avenir"/>
              </a:rPr>
            </a:br>
            <a:endParaRPr>
              <a:latin typeface="Avenir"/>
              <a:ea typeface="Avenir"/>
              <a:cs typeface="Avenir"/>
              <a:sym typeface="Avenir"/>
            </a:endParaRPr>
          </a:p>
          <a:p>
            <a:pPr marL="228600" lvl="0" indent="-228600" algn="l" rtl="0">
              <a:lnSpc>
                <a:spcPct val="90000"/>
              </a:lnSpc>
              <a:spcBef>
                <a:spcPts val="1000"/>
              </a:spcBef>
              <a:spcAft>
                <a:spcPts val="0"/>
              </a:spcAft>
              <a:buSzPts val="1800"/>
              <a:buFont typeface="Avenir"/>
              <a:buChar char="•"/>
            </a:pPr>
            <a:r>
              <a:rPr lang="en-US">
                <a:latin typeface="Avenir"/>
                <a:ea typeface="Avenir"/>
                <a:cs typeface="Avenir"/>
                <a:sym typeface="Avenir"/>
              </a:rPr>
              <a:t>Each Group</a:t>
            </a:r>
            <a:endParaRPr>
              <a:latin typeface="Avenir"/>
              <a:ea typeface="Avenir"/>
              <a:cs typeface="Avenir"/>
              <a:sym typeface="Avenir"/>
            </a:endParaRPr>
          </a:p>
          <a:p>
            <a:pPr marL="685800" lvl="1" indent="-228600" algn="l" rtl="0">
              <a:lnSpc>
                <a:spcPct val="90000"/>
              </a:lnSpc>
              <a:spcBef>
                <a:spcPts val="1000"/>
              </a:spcBef>
              <a:spcAft>
                <a:spcPts val="0"/>
              </a:spcAft>
              <a:buSzPts val="1800"/>
              <a:buFont typeface="Avenir"/>
              <a:buChar char="•"/>
            </a:pPr>
            <a:r>
              <a:rPr lang="en-US">
                <a:latin typeface="Avenir"/>
                <a:ea typeface="Avenir"/>
                <a:cs typeface="Avenir"/>
                <a:sym typeface="Avenir"/>
              </a:rPr>
              <a:t>Analyzed site conditions; and </a:t>
            </a:r>
            <a:endParaRPr>
              <a:latin typeface="Avenir"/>
              <a:ea typeface="Avenir"/>
              <a:cs typeface="Avenir"/>
              <a:sym typeface="Avenir"/>
            </a:endParaRPr>
          </a:p>
          <a:p>
            <a:pPr marL="685800" lvl="1" indent="-228600" algn="l" rtl="0">
              <a:lnSpc>
                <a:spcPct val="90000"/>
              </a:lnSpc>
              <a:spcBef>
                <a:spcPts val="1000"/>
              </a:spcBef>
              <a:spcAft>
                <a:spcPts val="0"/>
              </a:spcAft>
              <a:buSzPts val="1800"/>
              <a:buFont typeface="Avenir"/>
              <a:buChar char="•"/>
            </a:pPr>
            <a:r>
              <a:rPr lang="en-US">
                <a:latin typeface="Avenir"/>
                <a:ea typeface="Avenir"/>
                <a:cs typeface="Avenir"/>
                <a:sym typeface="Avenir"/>
              </a:rPr>
              <a:t>Developed a suite of adaptation proposals that included both physical and institutional innovations centering transformative approaches to property.</a:t>
            </a:r>
            <a:endParaRPr>
              <a:latin typeface="Avenir"/>
              <a:ea typeface="Avenir"/>
              <a:cs typeface="Avenir"/>
              <a:sym typeface="Avenir"/>
            </a:endParaRPr>
          </a:p>
        </p:txBody>
      </p:sp>
      <p:pic>
        <p:nvPicPr>
          <p:cNvPr id="338" name="Google Shape;338;p23"/>
          <p:cNvPicPr preferRelativeResize="0"/>
          <p:nvPr/>
        </p:nvPicPr>
        <p:blipFill>
          <a:blip r:embed="rId5">
            <a:alphaModFix/>
          </a:blip>
          <a:stretch>
            <a:fillRect/>
          </a:stretch>
        </p:blipFill>
        <p:spPr>
          <a:xfrm>
            <a:off x="7017864" y="1295400"/>
            <a:ext cx="3917936" cy="4878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4"/>
          <p:cNvSpPr txBox="1">
            <a:spLocks noGrp="1"/>
          </p:cNvSpPr>
          <p:nvPr>
            <p:ph type="sldNum" idx="12"/>
          </p:nvPr>
        </p:nvSpPr>
        <p:spPr>
          <a:xfrm>
            <a:off x="3806952"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44" name="Google Shape;344;p24"/>
          <p:cNvPicPr preferRelativeResize="0"/>
          <p:nvPr/>
        </p:nvPicPr>
        <p:blipFill rotWithShape="1">
          <a:blip r:embed="rId3">
            <a:alphaModFix/>
          </a:blip>
          <a:srcRect/>
          <a:stretch/>
        </p:blipFill>
        <p:spPr>
          <a:xfrm>
            <a:off x="7531975" y="1569629"/>
            <a:ext cx="3483999" cy="2017821"/>
          </a:xfrm>
          <a:prstGeom prst="rect">
            <a:avLst/>
          </a:prstGeom>
          <a:noFill/>
          <a:ln>
            <a:noFill/>
          </a:ln>
        </p:spPr>
      </p:pic>
      <p:sp>
        <p:nvSpPr>
          <p:cNvPr id="345" name="Google Shape;345;p24"/>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45720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Case Studies </a:t>
            </a:r>
            <a:endParaRPr/>
          </a:p>
        </p:txBody>
      </p:sp>
      <p:sp>
        <p:nvSpPr>
          <p:cNvPr id="346" name="Google Shape;346;p24"/>
          <p:cNvSpPr txBox="1"/>
          <p:nvPr/>
        </p:nvSpPr>
        <p:spPr>
          <a:xfrm>
            <a:off x="210100" y="3618600"/>
            <a:ext cx="3483900" cy="365100"/>
          </a:xfrm>
          <a:prstGeom prst="rect">
            <a:avLst/>
          </a:prstGeom>
          <a:solidFill>
            <a:srgbClr val="5A9B59">
              <a:alpha val="80000"/>
            </a:srgbClr>
          </a:solidFill>
          <a:ln>
            <a:noFill/>
          </a:ln>
        </p:spPr>
        <p:txBody>
          <a:bodyPr spcFirstLastPara="1" wrap="square" lIns="91425" tIns="45700" rIns="91425" bIns="45700" anchor="b" anchorCtr="0">
            <a:normAutofit lnSpcReduction="10000"/>
          </a:bodyPr>
          <a:lstStyle/>
          <a:p>
            <a:pPr marL="0" marR="0" lvl="0" indent="0" algn="ctr" rtl="0">
              <a:lnSpc>
                <a:spcPct val="90000"/>
              </a:lnSpc>
              <a:spcBef>
                <a:spcPts val="0"/>
              </a:spcBef>
              <a:spcAft>
                <a:spcPts val="0"/>
              </a:spcAft>
              <a:buClr>
                <a:schemeClr val="lt1"/>
              </a:buClr>
              <a:buSzPts val="2000"/>
              <a:buFont typeface="Nunito Sans"/>
              <a:buNone/>
            </a:pPr>
            <a:r>
              <a:rPr lang="en-US" sz="2000" b="1">
                <a:solidFill>
                  <a:schemeClr val="lt1"/>
                </a:solidFill>
                <a:latin typeface="Nunito Sans"/>
                <a:ea typeface="Nunito Sans"/>
                <a:cs typeface="Nunito Sans"/>
                <a:sym typeface="Nunito Sans"/>
              </a:rPr>
              <a:t>East Palo Alto</a:t>
            </a:r>
            <a:endParaRPr/>
          </a:p>
        </p:txBody>
      </p:sp>
      <p:sp>
        <p:nvSpPr>
          <p:cNvPr id="347" name="Google Shape;347;p24"/>
          <p:cNvSpPr txBox="1"/>
          <p:nvPr/>
        </p:nvSpPr>
        <p:spPr>
          <a:xfrm>
            <a:off x="3944050" y="3618713"/>
            <a:ext cx="3483900" cy="365100"/>
          </a:xfrm>
          <a:prstGeom prst="rect">
            <a:avLst/>
          </a:prstGeom>
          <a:solidFill>
            <a:srgbClr val="5A9B59">
              <a:alpha val="80000"/>
            </a:srgbClr>
          </a:solidFill>
          <a:ln>
            <a:noFill/>
          </a:ln>
        </p:spPr>
        <p:txBody>
          <a:bodyPr spcFirstLastPara="1" wrap="square" lIns="91425" tIns="45700" rIns="91425" bIns="45700" anchor="b" anchorCtr="0">
            <a:normAutofit lnSpcReduction="10000"/>
          </a:bodyPr>
          <a:lstStyle/>
          <a:p>
            <a:pPr marL="0" marR="0" lvl="0" indent="0" algn="ctr" rtl="0">
              <a:lnSpc>
                <a:spcPct val="90000"/>
              </a:lnSpc>
              <a:spcBef>
                <a:spcPts val="0"/>
              </a:spcBef>
              <a:spcAft>
                <a:spcPts val="0"/>
              </a:spcAft>
              <a:buClr>
                <a:schemeClr val="lt1"/>
              </a:buClr>
              <a:buSzPts val="2000"/>
              <a:buFont typeface="Nunito Sans"/>
              <a:buNone/>
            </a:pPr>
            <a:r>
              <a:rPr lang="en-US" sz="2000" b="1">
                <a:solidFill>
                  <a:schemeClr val="lt1"/>
                </a:solidFill>
                <a:latin typeface="Nunito Sans"/>
                <a:ea typeface="Nunito Sans"/>
                <a:cs typeface="Nunito Sans"/>
                <a:sym typeface="Nunito Sans"/>
              </a:rPr>
              <a:t>Hunters Point, SF</a:t>
            </a:r>
            <a:endParaRPr/>
          </a:p>
        </p:txBody>
      </p:sp>
      <p:sp>
        <p:nvSpPr>
          <p:cNvPr id="348" name="Google Shape;348;p24"/>
          <p:cNvSpPr txBox="1"/>
          <p:nvPr/>
        </p:nvSpPr>
        <p:spPr>
          <a:xfrm>
            <a:off x="7585726" y="3613350"/>
            <a:ext cx="3483900" cy="375900"/>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ts val="2000"/>
              <a:buFont typeface="Nunito Sans"/>
              <a:buNone/>
            </a:pPr>
            <a:r>
              <a:rPr lang="en-US" sz="2000" b="1">
                <a:solidFill>
                  <a:schemeClr val="lt1"/>
                </a:solidFill>
                <a:latin typeface="Nunito Sans"/>
                <a:ea typeface="Nunito Sans"/>
                <a:cs typeface="Nunito Sans"/>
                <a:sym typeface="Nunito Sans"/>
              </a:rPr>
              <a:t>Canal District, San Rafael</a:t>
            </a:r>
            <a:endParaRPr/>
          </a:p>
        </p:txBody>
      </p:sp>
      <p:sp>
        <p:nvSpPr>
          <p:cNvPr id="349" name="Google Shape;349;p24"/>
          <p:cNvSpPr txBox="1"/>
          <p:nvPr/>
        </p:nvSpPr>
        <p:spPr>
          <a:xfrm>
            <a:off x="210105" y="6074530"/>
            <a:ext cx="3484003" cy="365125"/>
          </a:xfrm>
          <a:prstGeom prst="rect">
            <a:avLst/>
          </a:prstGeom>
          <a:solidFill>
            <a:srgbClr val="5A9B59">
              <a:alpha val="80000"/>
            </a:srgbClr>
          </a:solidFill>
          <a:ln>
            <a:noFill/>
          </a:ln>
        </p:spPr>
        <p:txBody>
          <a:bodyPr spcFirstLastPara="1" wrap="square" lIns="91425" tIns="45700" rIns="91425" bIns="45700" anchor="b" anchorCtr="0">
            <a:normAutofit lnSpcReduction="10000"/>
          </a:bodyPr>
          <a:lstStyle/>
          <a:p>
            <a:pPr marL="0" marR="0" lvl="0" indent="0" algn="ctr" rtl="0">
              <a:lnSpc>
                <a:spcPct val="90000"/>
              </a:lnSpc>
              <a:spcBef>
                <a:spcPts val="0"/>
              </a:spcBef>
              <a:spcAft>
                <a:spcPts val="0"/>
              </a:spcAft>
              <a:buClr>
                <a:schemeClr val="lt1"/>
              </a:buClr>
              <a:buSzPts val="2000"/>
              <a:buFont typeface="Nunito Sans"/>
              <a:buNone/>
            </a:pPr>
            <a:r>
              <a:rPr lang="en-US" sz="2000" b="1">
                <a:solidFill>
                  <a:schemeClr val="lt1"/>
                </a:solidFill>
                <a:latin typeface="Nunito Sans"/>
                <a:ea typeface="Nunito Sans"/>
                <a:cs typeface="Nunito Sans"/>
                <a:sym typeface="Nunito Sans"/>
              </a:rPr>
              <a:t>San Leandro/San Lorenzo</a:t>
            </a:r>
            <a:endParaRPr/>
          </a:p>
        </p:txBody>
      </p:sp>
      <p:sp>
        <p:nvSpPr>
          <p:cNvPr id="350" name="Google Shape;350;p24"/>
          <p:cNvSpPr txBox="1"/>
          <p:nvPr/>
        </p:nvSpPr>
        <p:spPr>
          <a:xfrm>
            <a:off x="3943991" y="6068258"/>
            <a:ext cx="3484003" cy="365125"/>
          </a:xfrm>
          <a:prstGeom prst="rect">
            <a:avLst/>
          </a:prstGeom>
          <a:solidFill>
            <a:srgbClr val="5A9B59">
              <a:alpha val="80000"/>
            </a:srgbClr>
          </a:solidFill>
          <a:ln>
            <a:noFill/>
          </a:ln>
        </p:spPr>
        <p:txBody>
          <a:bodyPr spcFirstLastPara="1" wrap="square" lIns="91425" tIns="45700" rIns="91425" bIns="45700" anchor="b" anchorCtr="0">
            <a:normAutofit lnSpcReduction="10000"/>
          </a:bodyPr>
          <a:lstStyle/>
          <a:p>
            <a:pPr marL="0" marR="0" lvl="0" indent="0" algn="ctr" rtl="0">
              <a:lnSpc>
                <a:spcPct val="90000"/>
              </a:lnSpc>
              <a:spcBef>
                <a:spcPts val="0"/>
              </a:spcBef>
              <a:spcAft>
                <a:spcPts val="0"/>
              </a:spcAft>
              <a:buClr>
                <a:schemeClr val="lt1"/>
              </a:buClr>
              <a:buSzPts val="2000"/>
              <a:buFont typeface="Nunito Sans"/>
              <a:buNone/>
            </a:pPr>
            <a:r>
              <a:rPr lang="en-US" sz="2000" b="1">
                <a:solidFill>
                  <a:schemeClr val="lt1"/>
                </a:solidFill>
                <a:latin typeface="Nunito Sans"/>
                <a:ea typeface="Nunito Sans"/>
                <a:cs typeface="Nunito Sans"/>
                <a:sym typeface="Nunito Sans"/>
              </a:rPr>
              <a:t>Gallinas</a:t>
            </a:r>
            <a:endParaRPr/>
          </a:p>
        </p:txBody>
      </p:sp>
      <p:sp>
        <p:nvSpPr>
          <p:cNvPr id="351" name="Google Shape;351;p24"/>
          <p:cNvSpPr txBox="1"/>
          <p:nvPr/>
        </p:nvSpPr>
        <p:spPr>
          <a:xfrm>
            <a:off x="7563172" y="6063687"/>
            <a:ext cx="3484003" cy="365125"/>
          </a:xfrm>
          <a:prstGeom prst="rect">
            <a:avLst/>
          </a:prstGeom>
          <a:solidFill>
            <a:srgbClr val="5A9B59">
              <a:alpha val="80000"/>
            </a:srgbClr>
          </a:solidFill>
          <a:ln>
            <a:noFill/>
          </a:ln>
        </p:spPr>
        <p:txBody>
          <a:bodyPr spcFirstLastPara="1" wrap="square" lIns="91425" tIns="45700" rIns="91425" bIns="45700" anchor="b" anchorCtr="0">
            <a:normAutofit lnSpcReduction="10000"/>
          </a:bodyPr>
          <a:lstStyle/>
          <a:p>
            <a:pPr marL="0" marR="0" lvl="0" indent="0" algn="ctr" rtl="0">
              <a:lnSpc>
                <a:spcPct val="90000"/>
              </a:lnSpc>
              <a:spcBef>
                <a:spcPts val="0"/>
              </a:spcBef>
              <a:spcAft>
                <a:spcPts val="0"/>
              </a:spcAft>
              <a:buClr>
                <a:schemeClr val="lt1"/>
              </a:buClr>
              <a:buSzPts val="2000"/>
              <a:buFont typeface="Nunito Sans"/>
              <a:buNone/>
            </a:pPr>
            <a:r>
              <a:rPr lang="en-US" sz="2000" b="1">
                <a:solidFill>
                  <a:schemeClr val="lt1"/>
                </a:solidFill>
                <a:latin typeface="Nunito Sans"/>
                <a:ea typeface="Nunito Sans"/>
                <a:cs typeface="Nunito Sans"/>
                <a:sym typeface="Nunito Sans"/>
              </a:rPr>
              <a:t>Oakland/Alameda</a:t>
            </a:r>
            <a:endParaRPr/>
          </a:p>
        </p:txBody>
      </p:sp>
      <p:pic>
        <p:nvPicPr>
          <p:cNvPr id="352" name="Google Shape;352;p24"/>
          <p:cNvPicPr preferRelativeResize="0"/>
          <p:nvPr/>
        </p:nvPicPr>
        <p:blipFill rotWithShape="1">
          <a:blip r:embed="rId4">
            <a:alphaModFix/>
          </a:blip>
          <a:srcRect t="30347"/>
          <a:stretch/>
        </p:blipFill>
        <p:spPr>
          <a:xfrm>
            <a:off x="7563175" y="3996050"/>
            <a:ext cx="2852125" cy="2067625"/>
          </a:xfrm>
          <a:prstGeom prst="rect">
            <a:avLst/>
          </a:prstGeom>
          <a:noFill/>
          <a:ln>
            <a:noFill/>
          </a:ln>
        </p:spPr>
      </p:pic>
      <p:pic>
        <p:nvPicPr>
          <p:cNvPr id="353" name="Google Shape;353;p24"/>
          <p:cNvPicPr preferRelativeResize="0"/>
          <p:nvPr/>
        </p:nvPicPr>
        <p:blipFill rotWithShape="1">
          <a:blip r:embed="rId5">
            <a:alphaModFix/>
          </a:blip>
          <a:srcRect b="23283"/>
          <a:stretch/>
        </p:blipFill>
        <p:spPr>
          <a:xfrm>
            <a:off x="3944050" y="2028375"/>
            <a:ext cx="3483900" cy="1559075"/>
          </a:xfrm>
          <a:prstGeom prst="rect">
            <a:avLst/>
          </a:prstGeom>
          <a:noFill/>
          <a:ln>
            <a:noFill/>
          </a:ln>
        </p:spPr>
      </p:pic>
      <p:pic>
        <p:nvPicPr>
          <p:cNvPr id="354" name="Google Shape;354;p24"/>
          <p:cNvPicPr preferRelativeResize="0"/>
          <p:nvPr/>
        </p:nvPicPr>
        <p:blipFill rotWithShape="1">
          <a:blip r:embed="rId6">
            <a:alphaModFix/>
          </a:blip>
          <a:srcRect t="26095" b="39886"/>
          <a:stretch/>
        </p:blipFill>
        <p:spPr>
          <a:xfrm>
            <a:off x="3944050" y="1286550"/>
            <a:ext cx="3483899" cy="665625"/>
          </a:xfrm>
          <a:prstGeom prst="rect">
            <a:avLst/>
          </a:prstGeom>
          <a:noFill/>
          <a:ln>
            <a:noFill/>
          </a:ln>
        </p:spPr>
      </p:pic>
      <p:pic>
        <p:nvPicPr>
          <p:cNvPr id="355" name="Google Shape;355;p24"/>
          <p:cNvPicPr preferRelativeResize="0"/>
          <p:nvPr/>
        </p:nvPicPr>
        <p:blipFill>
          <a:blip r:embed="rId7">
            <a:alphaModFix/>
          </a:blip>
          <a:stretch>
            <a:fillRect/>
          </a:stretch>
        </p:blipFill>
        <p:spPr>
          <a:xfrm>
            <a:off x="210100" y="5249568"/>
            <a:ext cx="3484000" cy="814106"/>
          </a:xfrm>
          <a:prstGeom prst="rect">
            <a:avLst/>
          </a:prstGeom>
          <a:noFill/>
          <a:ln>
            <a:noFill/>
          </a:ln>
        </p:spPr>
      </p:pic>
      <p:pic>
        <p:nvPicPr>
          <p:cNvPr id="356" name="Google Shape;356;p24"/>
          <p:cNvPicPr preferRelativeResize="0"/>
          <p:nvPr/>
        </p:nvPicPr>
        <p:blipFill rotWithShape="1">
          <a:blip r:embed="rId8">
            <a:alphaModFix/>
          </a:blip>
          <a:srcRect t="25868" b="50174"/>
          <a:stretch/>
        </p:blipFill>
        <p:spPr>
          <a:xfrm>
            <a:off x="210100" y="4034803"/>
            <a:ext cx="3484000" cy="1203924"/>
          </a:xfrm>
          <a:prstGeom prst="rect">
            <a:avLst/>
          </a:prstGeom>
          <a:noFill/>
          <a:ln>
            <a:noFill/>
          </a:ln>
        </p:spPr>
      </p:pic>
      <p:pic>
        <p:nvPicPr>
          <p:cNvPr id="357" name="Google Shape;357;p24"/>
          <p:cNvPicPr preferRelativeResize="0"/>
          <p:nvPr/>
        </p:nvPicPr>
        <p:blipFill>
          <a:blip r:embed="rId9">
            <a:alphaModFix/>
          </a:blip>
          <a:stretch>
            <a:fillRect/>
          </a:stretch>
        </p:blipFill>
        <p:spPr>
          <a:xfrm>
            <a:off x="3944050" y="3992219"/>
            <a:ext cx="2059158" cy="2067632"/>
          </a:xfrm>
          <a:prstGeom prst="rect">
            <a:avLst/>
          </a:prstGeom>
          <a:noFill/>
          <a:ln>
            <a:noFill/>
          </a:ln>
        </p:spPr>
      </p:pic>
      <p:pic>
        <p:nvPicPr>
          <p:cNvPr id="358" name="Google Shape;358;p24"/>
          <p:cNvPicPr preferRelativeResize="0"/>
          <p:nvPr/>
        </p:nvPicPr>
        <p:blipFill>
          <a:blip r:embed="rId10">
            <a:alphaModFix/>
          </a:blip>
          <a:stretch>
            <a:fillRect/>
          </a:stretch>
        </p:blipFill>
        <p:spPr>
          <a:xfrm>
            <a:off x="6003200" y="4624704"/>
            <a:ext cx="1365757" cy="665625"/>
          </a:xfrm>
          <a:prstGeom prst="rect">
            <a:avLst/>
          </a:prstGeom>
          <a:noFill/>
          <a:ln>
            <a:noFill/>
          </a:ln>
        </p:spPr>
      </p:pic>
      <p:pic>
        <p:nvPicPr>
          <p:cNvPr id="359" name="Google Shape;359;p24"/>
          <p:cNvPicPr preferRelativeResize="0"/>
          <p:nvPr/>
        </p:nvPicPr>
        <p:blipFill>
          <a:blip r:embed="rId11">
            <a:alphaModFix/>
          </a:blip>
          <a:stretch>
            <a:fillRect/>
          </a:stretch>
        </p:blipFill>
        <p:spPr>
          <a:xfrm>
            <a:off x="6003200" y="5301925"/>
            <a:ext cx="912985" cy="665625"/>
          </a:xfrm>
          <a:prstGeom prst="rect">
            <a:avLst/>
          </a:prstGeom>
          <a:noFill/>
          <a:ln>
            <a:noFill/>
          </a:ln>
        </p:spPr>
      </p:pic>
      <p:pic>
        <p:nvPicPr>
          <p:cNvPr id="360" name="Google Shape;360;p24"/>
          <p:cNvPicPr preferRelativeResize="0"/>
          <p:nvPr/>
        </p:nvPicPr>
        <p:blipFill>
          <a:blip r:embed="rId12">
            <a:alphaModFix/>
          </a:blip>
          <a:stretch>
            <a:fillRect/>
          </a:stretch>
        </p:blipFill>
        <p:spPr>
          <a:xfrm>
            <a:off x="210100" y="1286550"/>
            <a:ext cx="2377725" cy="2280950"/>
          </a:xfrm>
          <a:prstGeom prst="rect">
            <a:avLst/>
          </a:prstGeom>
          <a:noFill/>
          <a:ln>
            <a:noFill/>
          </a:ln>
        </p:spPr>
      </p:pic>
      <p:pic>
        <p:nvPicPr>
          <p:cNvPr id="361" name="Google Shape;361;p24"/>
          <p:cNvPicPr preferRelativeResize="0"/>
          <p:nvPr/>
        </p:nvPicPr>
        <p:blipFill rotWithShape="1">
          <a:blip r:embed="rId13">
            <a:alphaModFix/>
          </a:blip>
          <a:srcRect b="11441"/>
          <a:stretch/>
        </p:blipFill>
        <p:spPr>
          <a:xfrm>
            <a:off x="2587825" y="1286550"/>
            <a:ext cx="1124800" cy="1066175"/>
          </a:xfrm>
          <a:prstGeom prst="rect">
            <a:avLst/>
          </a:prstGeom>
          <a:noFill/>
          <a:ln>
            <a:noFill/>
          </a:ln>
        </p:spPr>
      </p:pic>
      <p:pic>
        <p:nvPicPr>
          <p:cNvPr id="362" name="Google Shape;362;p24"/>
          <p:cNvPicPr preferRelativeResize="0"/>
          <p:nvPr/>
        </p:nvPicPr>
        <p:blipFill>
          <a:blip r:embed="rId14">
            <a:alphaModFix/>
          </a:blip>
          <a:stretch>
            <a:fillRect/>
          </a:stretch>
        </p:blipFill>
        <p:spPr>
          <a:xfrm>
            <a:off x="2649275" y="2470192"/>
            <a:ext cx="1124800" cy="9723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25"/>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369" name="Google Shape;369;p25"/>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370" name="Google Shape;370;p25"/>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Scenario B: Adaptive Property</a:t>
            </a:r>
            <a:endParaRPr/>
          </a:p>
        </p:txBody>
      </p:sp>
      <p:pic>
        <p:nvPicPr>
          <p:cNvPr id="371" name="Google Shape;371;p25"/>
          <p:cNvPicPr preferRelativeResize="0"/>
          <p:nvPr/>
        </p:nvPicPr>
        <p:blipFill rotWithShape="1">
          <a:blip r:embed="rId5">
            <a:alphaModFix/>
          </a:blip>
          <a:srcRect/>
          <a:stretch/>
        </p:blipFill>
        <p:spPr>
          <a:xfrm>
            <a:off x="1205948" y="1389098"/>
            <a:ext cx="8865696" cy="3688915"/>
          </a:xfrm>
          <a:prstGeom prst="rect">
            <a:avLst/>
          </a:prstGeom>
          <a:noFill/>
          <a:ln>
            <a:noFill/>
          </a:ln>
        </p:spPr>
      </p:pic>
      <p:sp>
        <p:nvSpPr>
          <p:cNvPr id="372" name="Google Shape;372;p25"/>
          <p:cNvSpPr txBox="1"/>
          <p:nvPr/>
        </p:nvSpPr>
        <p:spPr>
          <a:xfrm>
            <a:off x="2262889" y="5318325"/>
            <a:ext cx="65232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highlight>
                  <a:srgbClr val="000000"/>
                </a:highlight>
                <a:latin typeface="Avenir"/>
                <a:ea typeface="Avenir"/>
                <a:cs typeface="Avenir"/>
                <a:sym typeface="Avenir"/>
              </a:rPr>
              <a:t>In this scenario, alternative property regimes</a:t>
            </a:r>
            <a:endParaRPr/>
          </a:p>
          <a:p>
            <a:pPr marL="0" marR="0" lvl="0" indent="0" algn="ctr" rtl="0">
              <a:spcBef>
                <a:spcPts val="0"/>
              </a:spcBef>
              <a:spcAft>
                <a:spcPts val="0"/>
              </a:spcAft>
              <a:buNone/>
            </a:pPr>
            <a:r>
              <a:rPr lang="en-US" sz="2000" b="1">
                <a:solidFill>
                  <a:schemeClr val="lt1"/>
                </a:solidFill>
                <a:highlight>
                  <a:srgbClr val="000000"/>
                </a:highlight>
                <a:latin typeface="Avenir"/>
                <a:ea typeface="Avenir"/>
                <a:cs typeface="Avenir"/>
                <a:sym typeface="Avenir"/>
              </a:rPr>
              <a:t>enable new forms of adaptation that are more</a:t>
            </a:r>
            <a:endParaRPr/>
          </a:p>
          <a:p>
            <a:pPr marL="0" marR="0" lvl="0" indent="0" algn="ctr" rtl="0">
              <a:spcBef>
                <a:spcPts val="0"/>
              </a:spcBef>
              <a:spcAft>
                <a:spcPts val="0"/>
              </a:spcAft>
              <a:buNone/>
            </a:pPr>
            <a:r>
              <a:rPr lang="en-US" sz="2000" b="1">
                <a:solidFill>
                  <a:schemeClr val="lt1"/>
                </a:solidFill>
                <a:highlight>
                  <a:srgbClr val="000000"/>
                </a:highlight>
                <a:latin typeface="Avenir"/>
                <a:ea typeface="Avenir"/>
                <a:cs typeface="Avenir"/>
                <a:sym typeface="Avenir"/>
              </a:rPr>
              <a:t>cost effective and equitable</a:t>
            </a:r>
            <a:endParaRPr/>
          </a:p>
        </p:txBody>
      </p:sp>
      <p:cxnSp>
        <p:nvCxnSpPr>
          <p:cNvPr id="373" name="Google Shape;373;p25"/>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26"/>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380" name="Google Shape;380;p26"/>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381" name="Google Shape;381;p26"/>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Scenario B: Adaptive Property</a:t>
            </a:r>
            <a:endParaRPr/>
          </a:p>
        </p:txBody>
      </p:sp>
      <p:cxnSp>
        <p:nvCxnSpPr>
          <p:cNvPr id="382" name="Google Shape;382;p26"/>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pic>
        <p:nvPicPr>
          <p:cNvPr id="383" name="Google Shape;383;p26" descr="A diagram of a flood project&#10;&#10;Description automatically generated"/>
          <p:cNvPicPr preferRelativeResize="0"/>
          <p:nvPr/>
        </p:nvPicPr>
        <p:blipFill rotWithShape="1">
          <a:blip r:embed="rId5">
            <a:alphaModFix/>
          </a:blip>
          <a:srcRect/>
          <a:stretch/>
        </p:blipFill>
        <p:spPr>
          <a:xfrm>
            <a:off x="915902" y="1538423"/>
            <a:ext cx="9451593" cy="426974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27"/>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390" name="Google Shape;390;p27"/>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391" name="Google Shape;391;p27"/>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Scenario B: Adaptive Property</a:t>
            </a:r>
            <a:endParaRPr/>
          </a:p>
        </p:txBody>
      </p:sp>
      <p:cxnSp>
        <p:nvCxnSpPr>
          <p:cNvPr id="392" name="Google Shape;392;p27"/>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pic>
        <p:nvPicPr>
          <p:cNvPr id="393" name="Google Shape;393;p27"/>
          <p:cNvPicPr preferRelativeResize="0"/>
          <p:nvPr/>
        </p:nvPicPr>
        <p:blipFill rotWithShape="1">
          <a:blip r:embed="rId5">
            <a:alphaModFix/>
          </a:blip>
          <a:srcRect/>
          <a:stretch/>
        </p:blipFill>
        <p:spPr>
          <a:xfrm>
            <a:off x="885069" y="1621602"/>
            <a:ext cx="9165650" cy="417659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7"/>
        <p:cNvGrpSpPr/>
        <p:nvPr/>
      </p:nvGrpSpPr>
      <p:grpSpPr>
        <a:xfrm>
          <a:off x="0" y="0"/>
          <a:ext cx="0" cy="0"/>
          <a:chOff x="0" y="0"/>
          <a:chExt cx="0" cy="0"/>
        </a:xfrm>
      </p:grpSpPr>
      <p:sp>
        <p:nvSpPr>
          <p:cNvPr id="398" name="Google Shape;398;p30"/>
          <p:cNvSpPr/>
          <p:nvPr/>
        </p:nvSpPr>
        <p:spPr>
          <a:xfrm>
            <a:off x="1118507" y="1805780"/>
            <a:ext cx="9954986" cy="3246438"/>
          </a:xfrm>
          <a:prstGeom prst="rect">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9" name="Google Shape;399;p30"/>
          <p:cNvSpPr txBox="1">
            <a:spLocks noGrp="1"/>
          </p:cNvSpPr>
          <p:nvPr>
            <p:ph type="title"/>
          </p:nvPr>
        </p:nvSpPr>
        <p:spPr>
          <a:xfrm>
            <a:off x="1118507" y="1805781"/>
            <a:ext cx="10515600" cy="32464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5400"/>
              <a:buFont typeface="Avenir"/>
              <a:buNone/>
            </a:pPr>
            <a:r>
              <a:rPr lang="en-US" sz="5400">
                <a:solidFill>
                  <a:srgbClr val="1E4E79"/>
                </a:solidFill>
                <a:latin typeface="Avenir"/>
                <a:ea typeface="Avenir"/>
                <a:cs typeface="Avenir"/>
                <a:sym typeface="Avenir"/>
              </a:rPr>
              <a:t>Conclusion &amp; </a:t>
            </a:r>
            <a:br>
              <a:rPr lang="en-US" sz="5400">
                <a:solidFill>
                  <a:srgbClr val="1E4E79"/>
                </a:solidFill>
                <a:latin typeface="Avenir"/>
                <a:ea typeface="Avenir"/>
                <a:cs typeface="Avenir"/>
                <a:sym typeface="Avenir"/>
              </a:rPr>
            </a:br>
            <a:r>
              <a:rPr lang="en-US" sz="5400">
                <a:solidFill>
                  <a:srgbClr val="1E4E79"/>
                </a:solidFill>
                <a:latin typeface="Avenir"/>
                <a:ea typeface="Avenir"/>
                <a:cs typeface="Avenir"/>
                <a:sym typeface="Avenir"/>
              </a:rPr>
              <a:t>Policy Recommendations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31"/>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406" name="Google Shape;406;p31"/>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407" name="Google Shape;407;p31"/>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Summary</a:t>
            </a:r>
            <a:endParaRPr/>
          </a:p>
        </p:txBody>
      </p:sp>
      <p:cxnSp>
        <p:nvCxnSpPr>
          <p:cNvPr id="408" name="Google Shape;408;p31"/>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
        <p:nvSpPr>
          <p:cNvPr id="409" name="Google Shape;409;p31"/>
          <p:cNvSpPr txBox="1"/>
          <p:nvPr/>
        </p:nvSpPr>
        <p:spPr>
          <a:xfrm>
            <a:off x="532986" y="1826634"/>
            <a:ext cx="10217400" cy="4294500"/>
          </a:xfrm>
          <a:prstGeom prst="rect">
            <a:avLst/>
          </a:prstGeom>
          <a:noFill/>
          <a:ln>
            <a:noFill/>
          </a:ln>
        </p:spPr>
        <p:txBody>
          <a:bodyPr spcFirstLastPara="1" wrap="square" lIns="91425" tIns="45700" rIns="91425" bIns="45700" anchor="t" anchorCtr="0">
            <a:spAutoFit/>
          </a:bodyPr>
          <a:lstStyle/>
          <a:p>
            <a:pPr marL="285750" marR="0" lvl="0" indent="-292100" algn="l" rtl="0">
              <a:spcBef>
                <a:spcPts val="0"/>
              </a:spcBef>
              <a:spcAft>
                <a:spcPts val="0"/>
              </a:spcAft>
              <a:buClr>
                <a:schemeClr val="dk1"/>
              </a:buClr>
              <a:buSzPts val="2100"/>
              <a:buFont typeface="Arial"/>
              <a:buChar char="•"/>
            </a:pPr>
            <a:r>
              <a:rPr lang="en-US" sz="2100" b="1">
                <a:solidFill>
                  <a:schemeClr val="dk1"/>
                </a:solidFill>
                <a:latin typeface="Avenir"/>
                <a:ea typeface="Avenir"/>
                <a:cs typeface="Avenir"/>
                <a:sym typeface="Avenir"/>
              </a:rPr>
              <a:t>Rigid, fragmented, and unjust property regimes </a:t>
            </a:r>
            <a:r>
              <a:rPr lang="en-US" sz="2100">
                <a:solidFill>
                  <a:schemeClr val="dk1"/>
                </a:solidFill>
                <a:latin typeface="Avenir"/>
                <a:ea typeface="Avenir"/>
                <a:cs typeface="Avenir"/>
                <a:sym typeface="Avenir"/>
              </a:rPr>
              <a:t>make SLR adaptation difficult, costly, and inequitable. Conventional tools compound these problems.</a:t>
            </a:r>
            <a:endParaRPr sz="2100"/>
          </a:p>
          <a:p>
            <a:pPr marL="0" marR="0" lvl="0" indent="0" algn="l" rtl="0">
              <a:spcBef>
                <a:spcPts val="0"/>
              </a:spcBef>
              <a:spcAft>
                <a:spcPts val="0"/>
              </a:spcAft>
              <a:buNone/>
            </a:pPr>
            <a:endParaRPr sz="2100">
              <a:solidFill>
                <a:schemeClr val="dk1"/>
              </a:solidFill>
              <a:latin typeface="Avenir"/>
              <a:ea typeface="Avenir"/>
              <a:cs typeface="Avenir"/>
              <a:sym typeface="Avenir"/>
            </a:endParaRPr>
          </a:p>
          <a:p>
            <a:pPr marL="285750" marR="0" lvl="0" indent="-292100" algn="l" rtl="0">
              <a:spcBef>
                <a:spcPts val="0"/>
              </a:spcBef>
              <a:spcAft>
                <a:spcPts val="0"/>
              </a:spcAft>
              <a:buClr>
                <a:schemeClr val="dk1"/>
              </a:buClr>
              <a:buSzPts val="2100"/>
              <a:buFont typeface="Arial"/>
              <a:buChar char="•"/>
            </a:pPr>
            <a:r>
              <a:rPr lang="en-US" sz="2100" b="1">
                <a:solidFill>
                  <a:schemeClr val="dk1"/>
                </a:solidFill>
                <a:latin typeface="Avenir"/>
                <a:ea typeface="Avenir"/>
                <a:cs typeface="Avenir"/>
                <a:sym typeface="Avenir"/>
              </a:rPr>
              <a:t>Many proven property and land governance strategies already exist </a:t>
            </a:r>
            <a:r>
              <a:rPr lang="en-US" sz="2100">
                <a:solidFill>
                  <a:schemeClr val="dk1"/>
                </a:solidFill>
                <a:latin typeface="Avenir"/>
                <a:ea typeface="Avenir"/>
                <a:cs typeface="Avenir"/>
                <a:sym typeface="Avenir"/>
              </a:rPr>
              <a:t>– internationally and in California – to equitably manage environmental change. </a:t>
            </a:r>
            <a:endParaRPr sz="2100"/>
          </a:p>
          <a:p>
            <a:pPr marL="0" marR="0" lvl="0" indent="0" algn="l" rtl="0">
              <a:spcBef>
                <a:spcPts val="0"/>
              </a:spcBef>
              <a:spcAft>
                <a:spcPts val="0"/>
              </a:spcAft>
              <a:buNone/>
            </a:pPr>
            <a:endParaRPr sz="2100">
              <a:solidFill>
                <a:schemeClr val="dk1"/>
              </a:solidFill>
              <a:latin typeface="Avenir"/>
              <a:ea typeface="Avenir"/>
              <a:cs typeface="Avenir"/>
              <a:sym typeface="Avenir"/>
            </a:endParaRPr>
          </a:p>
          <a:p>
            <a:pPr marL="285750" marR="0" lvl="0" indent="-292100" algn="l" rtl="0">
              <a:spcBef>
                <a:spcPts val="0"/>
              </a:spcBef>
              <a:spcAft>
                <a:spcPts val="0"/>
              </a:spcAft>
              <a:buClr>
                <a:schemeClr val="dk1"/>
              </a:buClr>
              <a:buSzPts val="2100"/>
              <a:buFont typeface="Arial"/>
              <a:buChar char="•"/>
            </a:pPr>
            <a:r>
              <a:rPr lang="en-US" sz="2100">
                <a:solidFill>
                  <a:schemeClr val="dk1"/>
                </a:solidFill>
                <a:latin typeface="Avenir"/>
                <a:ea typeface="Avenir"/>
                <a:cs typeface="Avenir"/>
                <a:sym typeface="Avenir"/>
              </a:rPr>
              <a:t>Based on case studies of Bay Shore communities, we have shown </a:t>
            </a:r>
            <a:r>
              <a:rPr lang="en-US" sz="2100" b="1">
                <a:solidFill>
                  <a:schemeClr val="dk1"/>
                </a:solidFill>
                <a:latin typeface="Avenir"/>
                <a:ea typeface="Avenir"/>
                <a:cs typeface="Avenir"/>
                <a:sym typeface="Avenir"/>
              </a:rPr>
              <a:t>how alternative property regimes can enable new forms of adaptation</a:t>
            </a:r>
            <a:r>
              <a:rPr lang="en-US" sz="2100">
                <a:solidFill>
                  <a:schemeClr val="dk1"/>
                </a:solidFill>
                <a:latin typeface="Avenir"/>
                <a:ea typeface="Avenir"/>
                <a:cs typeface="Avenir"/>
                <a:sym typeface="Avenir"/>
              </a:rPr>
              <a:t> that are more cost-effective and equitable.</a:t>
            </a:r>
            <a:endParaRPr sz="2100"/>
          </a:p>
          <a:p>
            <a:pPr marL="285750" marR="0" lvl="0" indent="-158750" algn="l" rtl="0">
              <a:spcBef>
                <a:spcPts val="0"/>
              </a:spcBef>
              <a:spcAft>
                <a:spcPts val="0"/>
              </a:spcAft>
              <a:buClr>
                <a:schemeClr val="dk1"/>
              </a:buClr>
              <a:buSzPts val="2000"/>
              <a:buFont typeface="Arial"/>
              <a:buNone/>
            </a:pPr>
            <a:endParaRPr sz="2100">
              <a:solidFill>
                <a:schemeClr val="dk1"/>
              </a:solidFill>
              <a:latin typeface="Avenir"/>
              <a:ea typeface="Avenir"/>
              <a:cs typeface="Avenir"/>
              <a:sym typeface="Avenir"/>
            </a:endParaRPr>
          </a:p>
          <a:p>
            <a:pPr marL="285750" marR="0" lvl="0" indent="-292100" algn="l" rtl="0">
              <a:spcBef>
                <a:spcPts val="0"/>
              </a:spcBef>
              <a:spcAft>
                <a:spcPts val="0"/>
              </a:spcAft>
              <a:buClr>
                <a:schemeClr val="dk1"/>
              </a:buClr>
              <a:buSzPts val="2100"/>
              <a:buFont typeface="Arial"/>
              <a:buChar char="•"/>
            </a:pPr>
            <a:r>
              <a:rPr lang="en-US" sz="2100" b="1">
                <a:solidFill>
                  <a:schemeClr val="dk1"/>
                </a:solidFill>
                <a:latin typeface="Avenir"/>
                <a:ea typeface="Avenir"/>
                <a:cs typeface="Avenir"/>
                <a:sym typeface="Avenir"/>
              </a:rPr>
              <a:t>Now is the time to develop, test, and implement strategies to </a:t>
            </a:r>
            <a:r>
              <a:rPr lang="en-US" sz="2100">
                <a:solidFill>
                  <a:schemeClr val="dk1"/>
                </a:solidFill>
                <a:latin typeface="Avenir"/>
                <a:ea typeface="Avenir"/>
                <a:cs typeface="Avenir"/>
                <a:sym typeface="Avenir"/>
              </a:rPr>
              <a:t>enable and promote transformative adaptation. </a:t>
            </a:r>
            <a:endParaRPr sz="2100"/>
          </a:p>
          <a:p>
            <a:pPr marL="285750" marR="0" lvl="0" indent="-171450" algn="l" rtl="0">
              <a:spcBef>
                <a:spcPts val="0"/>
              </a:spcBef>
              <a:spcAft>
                <a:spcPts val="0"/>
              </a:spcAft>
              <a:buClr>
                <a:schemeClr val="dk1"/>
              </a:buClr>
              <a:buSzPts val="1800"/>
              <a:buFont typeface="Arial"/>
              <a:buNone/>
            </a:pPr>
            <a:endParaRPr sz="2100">
              <a:solidFill>
                <a:schemeClr val="dk1"/>
              </a:solidFill>
              <a:latin typeface="Avenir"/>
              <a:ea typeface="Avenir"/>
              <a:cs typeface="Avenir"/>
              <a:sym typeface="Aveni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32"/>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416" name="Google Shape;416;p32"/>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417" name="Google Shape;417;p32"/>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Policy Recommendations</a:t>
            </a:r>
            <a:endParaRPr/>
          </a:p>
        </p:txBody>
      </p:sp>
      <p:cxnSp>
        <p:nvCxnSpPr>
          <p:cNvPr id="418" name="Google Shape;418;p32"/>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
        <p:nvSpPr>
          <p:cNvPr id="419" name="Google Shape;419;p32"/>
          <p:cNvSpPr txBox="1"/>
          <p:nvPr/>
        </p:nvSpPr>
        <p:spPr>
          <a:xfrm>
            <a:off x="304375" y="1420000"/>
            <a:ext cx="6984300" cy="4663800"/>
          </a:xfrm>
          <a:prstGeom prst="rect">
            <a:avLst/>
          </a:prstGeom>
          <a:noFill/>
          <a:ln>
            <a:noFill/>
          </a:ln>
        </p:spPr>
        <p:txBody>
          <a:bodyPr spcFirstLastPara="1" wrap="square" lIns="91425" tIns="45700" rIns="91425" bIns="45700" anchor="t" anchorCtr="0">
            <a:spAutoFit/>
          </a:bodyPr>
          <a:lstStyle/>
          <a:p>
            <a:pPr marL="285750" marR="0" lvl="0" indent="-311150" algn="l" rtl="0">
              <a:spcBef>
                <a:spcPts val="0"/>
              </a:spcBef>
              <a:spcAft>
                <a:spcPts val="0"/>
              </a:spcAft>
              <a:buClr>
                <a:schemeClr val="dk1"/>
              </a:buClr>
              <a:buSzPts val="2200"/>
              <a:buFont typeface="Arial"/>
              <a:buChar char="•"/>
            </a:pPr>
            <a:r>
              <a:rPr lang="en-US" sz="2200" b="1">
                <a:solidFill>
                  <a:schemeClr val="dk1"/>
                </a:solidFill>
                <a:latin typeface="Avenir"/>
                <a:ea typeface="Avenir"/>
                <a:cs typeface="Avenir"/>
                <a:sym typeface="Avenir"/>
              </a:rPr>
              <a:t>Enable the Bay Conservation &amp; Development Commissions (BCDC) to become a vehicle for transformative adaptation: </a:t>
            </a:r>
            <a:endParaRPr sz="2200"/>
          </a:p>
          <a:p>
            <a:pPr marL="742950" marR="0" lvl="1" indent="-292100" algn="l" rtl="0">
              <a:spcBef>
                <a:spcPts val="0"/>
              </a:spcBef>
              <a:spcAft>
                <a:spcPts val="0"/>
              </a:spcAft>
              <a:buClr>
                <a:schemeClr val="dk1"/>
              </a:buClr>
              <a:buSzPts val="1900"/>
              <a:buFont typeface="Arial"/>
              <a:buChar char="•"/>
            </a:pPr>
            <a:r>
              <a:rPr lang="en-US" sz="1900" b="0" i="0" u="none" strike="noStrike" cap="none">
                <a:solidFill>
                  <a:schemeClr val="dk1"/>
                </a:solidFill>
                <a:latin typeface="Avenir"/>
                <a:ea typeface="Avenir"/>
                <a:cs typeface="Avenir"/>
                <a:sym typeface="Avenir"/>
              </a:rPr>
              <a:t>Much of BCDC’s 100-foot shoreline band of jurisdiction will be inundated, becoming public property. </a:t>
            </a:r>
            <a:endParaRPr sz="1900"/>
          </a:p>
          <a:p>
            <a:pPr marL="742950" marR="0" lvl="1" indent="-292100" algn="l" rtl="0">
              <a:spcBef>
                <a:spcPts val="0"/>
              </a:spcBef>
              <a:spcAft>
                <a:spcPts val="0"/>
              </a:spcAft>
              <a:buClr>
                <a:schemeClr val="dk1"/>
              </a:buClr>
              <a:buSzPts val="1900"/>
              <a:buFont typeface="Arial"/>
              <a:buChar char="•"/>
            </a:pPr>
            <a:r>
              <a:rPr lang="en-US" sz="1900" b="0" i="0" u="none" strike="noStrike" cap="none">
                <a:solidFill>
                  <a:schemeClr val="dk1"/>
                </a:solidFill>
                <a:latin typeface="Avenir"/>
                <a:ea typeface="Avenir"/>
                <a:cs typeface="Avenir"/>
                <a:sym typeface="Avenir"/>
              </a:rPr>
              <a:t>Thus, BCDC’s mandate and jurisdiction will need legislative modification.</a:t>
            </a:r>
            <a:endParaRPr sz="1900"/>
          </a:p>
          <a:p>
            <a:pPr marL="0" marR="0" lvl="0" indent="0" algn="l" rtl="0">
              <a:spcBef>
                <a:spcPts val="0"/>
              </a:spcBef>
              <a:spcAft>
                <a:spcPts val="0"/>
              </a:spcAft>
              <a:buNone/>
            </a:pPr>
            <a:endParaRPr sz="1900">
              <a:solidFill>
                <a:schemeClr val="dk1"/>
              </a:solidFill>
              <a:latin typeface="Avenir"/>
              <a:ea typeface="Avenir"/>
              <a:cs typeface="Avenir"/>
              <a:sym typeface="Avenir"/>
            </a:endParaRPr>
          </a:p>
          <a:p>
            <a:pPr marL="285750" marR="0" lvl="0" indent="-311150" algn="l" rtl="0">
              <a:spcBef>
                <a:spcPts val="0"/>
              </a:spcBef>
              <a:spcAft>
                <a:spcPts val="0"/>
              </a:spcAft>
              <a:buClr>
                <a:schemeClr val="dk1"/>
              </a:buClr>
              <a:buSzPts val="2200"/>
              <a:buFont typeface="Arial"/>
              <a:buChar char="•"/>
            </a:pPr>
            <a:r>
              <a:rPr lang="en-US" sz="2200" b="1">
                <a:solidFill>
                  <a:schemeClr val="dk1"/>
                </a:solidFill>
                <a:latin typeface="Avenir"/>
                <a:ea typeface="Avenir"/>
                <a:cs typeface="Avenir"/>
                <a:sym typeface="Avenir"/>
              </a:rPr>
              <a:t>Support adaptation on shared ownership lands: </a:t>
            </a:r>
            <a:endParaRPr sz="2200" b="1">
              <a:solidFill>
                <a:schemeClr val="dk1"/>
              </a:solidFill>
              <a:latin typeface="Avenir"/>
              <a:ea typeface="Avenir"/>
              <a:cs typeface="Avenir"/>
              <a:sym typeface="Avenir"/>
            </a:endParaRPr>
          </a:p>
          <a:p>
            <a:pPr marL="742950" marR="0" lvl="1" indent="-292100" algn="l" rtl="0">
              <a:lnSpc>
                <a:spcPct val="100000"/>
              </a:lnSpc>
              <a:spcBef>
                <a:spcPts val="0"/>
              </a:spcBef>
              <a:spcAft>
                <a:spcPts val="0"/>
              </a:spcAft>
              <a:buClr>
                <a:schemeClr val="dk1"/>
              </a:buClr>
              <a:buSzPts val="1900"/>
              <a:buChar char="•"/>
            </a:pPr>
            <a:r>
              <a:rPr lang="en-US" sz="1900">
                <a:solidFill>
                  <a:schemeClr val="dk1"/>
                </a:solidFill>
                <a:latin typeface="Avenir"/>
                <a:ea typeface="Avenir"/>
                <a:cs typeface="Avenir"/>
                <a:sym typeface="Avenir"/>
              </a:rPr>
              <a:t>Much of the land subject to SLR is owned by various types of private common-interest communities (e.g., HOAs and condo boards). </a:t>
            </a:r>
            <a:endParaRPr sz="1900">
              <a:solidFill>
                <a:schemeClr val="dk1"/>
              </a:solidFill>
              <a:latin typeface="Avenir"/>
              <a:ea typeface="Avenir"/>
              <a:cs typeface="Avenir"/>
              <a:sym typeface="Avenir"/>
            </a:endParaRPr>
          </a:p>
          <a:p>
            <a:pPr marL="742950" marR="0" lvl="1" indent="-292100" algn="l" rtl="0">
              <a:lnSpc>
                <a:spcPct val="100000"/>
              </a:lnSpc>
              <a:spcBef>
                <a:spcPts val="0"/>
              </a:spcBef>
              <a:spcAft>
                <a:spcPts val="0"/>
              </a:spcAft>
              <a:buClr>
                <a:schemeClr val="dk1"/>
              </a:buClr>
              <a:buSzPts val="1900"/>
              <a:buChar char="•"/>
            </a:pPr>
            <a:r>
              <a:rPr lang="en-US" sz="1900">
                <a:solidFill>
                  <a:schemeClr val="dk1"/>
                </a:solidFill>
                <a:latin typeface="Avenir"/>
                <a:ea typeface="Avenir"/>
                <a:cs typeface="Avenir"/>
                <a:sym typeface="Avenir"/>
              </a:rPr>
              <a:t>They could use commonly held lands for adaptation with broad benefits, but only if they have the right incentives and resources in place.</a:t>
            </a:r>
            <a:endParaRPr sz="1900"/>
          </a:p>
        </p:txBody>
      </p:sp>
      <p:pic>
        <p:nvPicPr>
          <p:cNvPr id="420" name="Google Shape;420;p32"/>
          <p:cNvPicPr preferRelativeResize="0"/>
          <p:nvPr/>
        </p:nvPicPr>
        <p:blipFill>
          <a:blip r:embed="rId5">
            <a:alphaModFix/>
          </a:blip>
          <a:stretch>
            <a:fillRect/>
          </a:stretch>
        </p:blipFill>
        <p:spPr>
          <a:xfrm>
            <a:off x="7183929" y="1398569"/>
            <a:ext cx="3828077" cy="4549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a:stretch/>
        </p:blipFill>
        <p:spPr>
          <a:xfrm>
            <a:off x="333819" y="6173627"/>
            <a:ext cx="1000995" cy="455772"/>
          </a:xfrm>
          <a:prstGeom prst="rect">
            <a:avLst/>
          </a:prstGeom>
          <a:noFill/>
          <a:ln>
            <a:noFill/>
          </a:ln>
        </p:spPr>
      </p:pic>
      <p:sp>
        <p:nvSpPr>
          <p:cNvPr id="117" name="Google Shape;117;p4"/>
          <p:cNvSpPr txBox="1"/>
          <p:nvPr/>
        </p:nvSpPr>
        <p:spPr>
          <a:xfrm>
            <a:off x="333825" y="1700876"/>
            <a:ext cx="4967100" cy="4329000"/>
          </a:xfrm>
          <a:prstGeom prst="rect">
            <a:avLst/>
          </a:prstGeom>
          <a:noFill/>
          <a:ln>
            <a:noFill/>
          </a:ln>
        </p:spPr>
        <p:txBody>
          <a:bodyPr spcFirstLastPara="1" wrap="square" lIns="91425" tIns="45700" rIns="91425" bIns="45700" anchor="t" anchorCtr="0">
            <a:noAutofit/>
          </a:bodyPr>
          <a:lstStyle/>
          <a:p>
            <a:pPr marL="342900" marR="0" lvl="0" indent="-368300" algn="l" rtl="0">
              <a:lnSpc>
                <a:spcPct val="90000"/>
              </a:lnSpc>
              <a:spcBef>
                <a:spcPts val="0"/>
              </a:spcBef>
              <a:spcAft>
                <a:spcPts val="0"/>
              </a:spcAft>
              <a:buClr>
                <a:schemeClr val="dk1"/>
              </a:buClr>
              <a:buSzPts val="2100"/>
              <a:buFont typeface="Arial"/>
              <a:buChar char="•"/>
            </a:pPr>
            <a:r>
              <a:rPr lang="en-US" sz="2100">
                <a:solidFill>
                  <a:schemeClr val="dk1"/>
                </a:solidFill>
                <a:latin typeface="Avenir"/>
                <a:ea typeface="Avenir"/>
                <a:cs typeface="Avenir"/>
                <a:sym typeface="Avenir"/>
              </a:rPr>
              <a:t>Sea level rise poses a significant threat to Bay Area communities needing an estimated </a:t>
            </a:r>
            <a:r>
              <a:rPr lang="en-US" sz="2100" b="1">
                <a:solidFill>
                  <a:schemeClr val="dk1"/>
                </a:solidFill>
                <a:latin typeface="Avenir"/>
                <a:ea typeface="Avenir"/>
                <a:cs typeface="Avenir"/>
                <a:sym typeface="Avenir"/>
              </a:rPr>
              <a:t>$110 billion </a:t>
            </a:r>
            <a:r>
              <a:rPr lang="en-US" sz="2100">
                <a:solidFill>
                  <a:schemeClr val="dk1"/>
                </a:solidFill>
                <a:latin typeface="Avenir"/>
                <a:ea typeface="Avenir"/>
                <a:cs typeface="Avenir"/>
                <a:sym typeface="Avenir"/>
              </a:rPr>
              <a:t>to protect them by 2050.</a:t>
            </a:r>
            <a:endParaRPr sz="2100">
              <a:solidFill>
                <a:schemeClr val="dk1"/>
              </a:solidFill>
              <a:latin typeface="Avenir"/>
              <a:ea typeface="Avenir"/>
              <a:cs typeface="Avenir"/>
              <a:sym typeface="Avenir"/>
            </a:endParaRPr>
          </a:p>
          <a:p>
            <a:pPr marL="457200" marR="0" lvl="0" indent="0" algn="l" rtl="0">
              <a:lnSpc>
                <a:spcPct val="90000"/>
              </a:lnSpc>
              <a:spcBef>
                <a:spcPts val="0"/>
              </a:spcBef>
              <a:spcAft>
                <a:spcPts val="0"/>
              </a:spcAft>
              <a:buNone/>
            </a:pPr>
            <a:endParaRPr sz="2100">
              <a:solidFill>
                <a:schemeClr val="dk1"/>
              </a:solidFill>
              <a:latin typeface="Avenir"/>
              <a:ea typeface="Avenir"/>
              <a:cs typeface="Avenir"/>
              <a:sym typeface="Avenir"/>
            </a:endParaRPr>
          </a:p>
          <a:p>
            <a:pPr marL="342900" marR="0" lvl="0" indent="-368300" algn="l" rtl="0">
              <a:lnSpc>
                <a:spcPct val="90000"/>
              </a:lnSpc>
              <a:spcBef>
                <a:spcPts val="0"/>
              </a:spcBef>
              <a:spcAft>
                <a:spcPts val="0"/>
              </a:spcAft>
              <a:buClr>
                <a:schemeClr val="dk1"/>
              </a:buClr>
              <a:buSzPts val="2100"/>
              <a:buFont typeface="Arial"/>
              <a:buChar char="•"/>
            </a:pPr>
            <a:r>
              <a:rPr lang="en-US" sz="2100">
                <a:solidFill>
                  <a:schemeClr val="dk1"/>
                </a:solidFill>
                <a:latin typeface="Avenir"/>
                <a:ea typeface="Avenir"/>
                <a:cs typeface="Avenir"/>
                <a:sym typeface="Avenir"/>
              </a:rPr>
              <a:t>Recent studies reveal the extent and costs of public infrastructure for adaptation to SLR. </a:t>
            </a:r>
            <a:endParaRPr sz="2100">
              <a:solidFill>
                <a:schemeClr val="dk1"/>
              </a:solidFill>
              <a:latin typeface="Avenir"/>
              <a:ea typeface="Avenir"/>
              <a:cs typeface="Avenir"/>
              <a:sym typeface="Avenir"/>
            </a:endParaRPr>
          </a:p>
          <a:p>
            <a:pPr marL="342900" marR="0" lvl="0" indent="-368300" algn="l" rtl="0">
              <a:lnSpc>
                <a:spcPct val="90000"/>
              </a:lnSpc>
              <a:spcBef>
                <a:spcPts val="1600"/>
              </a:spcBef>
              <a:spcAft>
                <a:spcPts val="0"/>
              </a:spcAft>
              <a:buClr>
                <a:schemeClr val="dk1"/>
              </a:buClr>
              <a:buSzPts val="2100"/>
              <a:buFont typeface="Arial"/>
              <a:buChar char="•"/>
            </a:pPr>
            <a:r>
              <a:rPr lang="en-US" sz="2100">
                <a:solidFill>
                  <a:schemeClr val="dk1"/>
                </a:solidFill>
                <a:latin typeface="Avenir"/>
                <a:ea typeface="Avenir"/>
                <a:cs typeface="Avenir"/>
                <a:sym typeface="Avenir"/>
              </a:rPr>
              <a:t>Adaptation will also occur through thousands of decisions by those who own and control threatened property, but current land governance systems cannot easily manage environmental change.</a:t>
            </a:r>
            <a:endParaRPr sz="2100">
              <a:solidFill>
                <a:schemeClr val="dk1"/>
              </a:solidFill>
              <a:latin typeface="Avenir"/>
              <a:ea typeface="Avenir"/>
              <a:cs typeface="Avenir"/>
              <a:sym typeface="Avenir"/>
            </a:endParaRPr>
          </a:p>
          <a:p>
            <a:pPr marL="342900" marR="0" lvl="0" indent="-228600" algn="l" rtl="0">
              <a:lnSpc>
                <a:spcPct val="90000"/>
              </a:lnSpc>
              <a:spcBef>
                <a:spcPts val="1600"/>
              </a:spcBef>
              <a:spcAft>
                <a:spcPts val="0"/>
              </a:spcAft>
              <a:buClr>
                <a:schemeClr val="dk1"/>
              </a:buClr>
              <a:buSzPts val="1800"/>
              <a:buFont typeface="Arial"/>
              <a:buNone/>
            </a:pPr>
            <a:endParaRPr sz="2100">
              <a:solidFill>
                <a:schemeClr val="dk1"/>
              </a:solidFill>
              <a:latin typeface="Avenir"/>
              <a:ea typeface="Avenir"/>
              <a:cs typeface="Avenir"/>
              <a:sym typeface="Avenir"/>
            </a:endParaRPr>
          </a:p>
        </p:txBody>
      </p:sp>
      <p:sp>
        <p:nvSpPr>
          <p:cNvPr id="118" name="Google Shape;118;p4"/>
          <p:cNvSpPr txBox="1"/>
          <p:nvPr/>
        </p:nvSpPr>
        <p:spPr>
          <a:xfrm>
            <a:off x="5166451" y="1331549"/>
            <a:ext cx="51504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Nunito Sans"/>
                <a:ea typeface="Nunito Sans"/>
                <a:cs typeface="Nunito Sans"/>
                <a:sym typeface="Nunito Sans"/>
              </a:rPr>
              <a:t>Projected Sea Level Rise in the Bay Area</a:t>
            </a:r>
            <a:endParaRPr/>
          </a:p>
        </p:txBody>
      </p:sp>
      <p:pic>
        <p:nvPicPr>
          <p:cNvPr id="119" name="Google Shape;119;p4"/>
          <p:cNvPicPr preferRelativeResize="0"/>
          <p:nvPr/>
        </p:nvPicPr>
        <p:blipFill rotWithShape="1">
          <a:blip r:embed="rId4">
            <a:alphaModFix/>
          </a:blip>
          <a:srcRect/>
          <a:stretch/>
        </p:blipFill>
        <p:spPr>
          <a:xfrm>
            <a:off x="6022128" y="1693130"/>
            <a:ext cx="3740587" cy="4862000"/>
          </a:xfrm>
          <a:prstGeom prst="rect">
            <a:avLst/>
          </a:prstGeom>
          <a:noFill/>
          <a:ln>
            <a:noFill/>
          </a:ln>
        </p:spPr>
      </p:pic>
      <p:pic>
        <p:nvPicPr>
          <p:cNvPr id="120" name="Google Shape;120;p4"/>
          <p:cNvPicPr preferRelativeResize="0"/>
          <p:nvPr/>
        </p:nvPicPr>
        <p:blipFill rotWithShape="1">
          <a:blip r:embed="rId5">
            <a:alphaModFix/>
          </a:blip>
          <a:srcRect/>
          <a:stretch/>
        </p:blipFill>
        <p:spPr>
          <a:xfrm>
            <a:off x="9701500" y="6100418"/>
            <a:ext cx="2468577" cy="528981"/>
          </a:xfrm>
          <a:prstGeom prst="rect">
            <a:avLst/>
          </a:prstGeom>
          <a:noFill/>
          <a:ln>
            <a:noFill/>
          </a:ln>
        </p:spPr>
      </p:pic>
      <p:sp>
        <p:nvSpPr>
          <p:cNvPr id="121" name="Google Shape;121;p4"/>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Sea Level Rise and the Bay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33"/>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427" name="Google Shape;427;p33"/>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428" name="Google Shape;428;p33"/>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Policy Recommendations</a:t>
            </a:r>
            <a:endParaRPr/>
          </a:p>
        </p:txBody>
      </p:sp>
      <p:cxnSp>
        <p:nvCxnSpPr>
          <p:cNvPr id="429" name="Google Shape;429;p33"/>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
        <p:nvSpPr>
          <p:cNvPr id="430" name="Google Shape;430;p33"/>
          <p:cNvSpPr txBox="1"/>
          <p:nvPr/>
        </p:nvSpPr>
        <p:spPr>
          <a:xfrm>
            <a:off x="333825" y="1374075"/>
            <a:ext cx="10731900" cy="3986700"/>
          </a:xfrm>
          <a:prstGeom prst="rect">
            <a:avLst/>
          </a:prstGeom>
          <a:noFill/>
          <a:ln>
            <a:noFill/>
          </a:ln>
        </p:spPr>
        <p:txBody>
          <a:bodyPr spcFirstLastPara="1" wrap="square" lIns="91425" tIns="45700" rIns="91425" bIns="45700" anchor="t" anchorCtr="0">
            <a:spAutoFit/>
          </a:bodyPr>
          <a:lstStyle/>
          <a:p>
            <a:pPr marL="285750" marR="0" lvl="0" indent="-311150" algn="l" rtl="0">
              <a:spcBef>
                <a:spcPts val="0"/>
              </a:spcBef>
              <a:spcAft>
                <a:spcPts val="0"/>
              </a:spcAft>
              <a:buClr>
                <a:schemeClr val="dk1"/>
              </a:buClr>
              <a:buSzPts val="2200"/>
              <a:buFont typeface="Arial"/>
              <a:buChar char="•"/>
            </a:pPr>
            <a:r>
              <a:rPr lang="en-US" sz="2200" b="1">
                <a:solidFill>
                  <a:schemeClr val="dk1"/>
                </a:solidFill>
                <a:latin typeface="Avenir"/>
                <a:ea typeface="Avenir"/>
                <a:cs typeface="Avenir"/>
                <a:sym typeface="Avenir"/>
              </a:rPr>
              <a:t>Improve coordination between public, private, and shared ownership entities: </a:t>
            </a:r>
            <a:endParaRPr sz="2200"/>
          </a:p>
          <a:p>
            <a:pPr marL="742950" marR="0" lvl="1" indent="-292100" algn="l" rtl="0">
              <a:spcBef>
                <a:spcPts val="0"/>
              </a:spcBef>
              <a:spcAft>
                <a:spcPts val="0"/>
              </a:spcAft>
              <a:buClr>
                <a:schemeClr val="dk1"/>
              </a:buClr>
              <a:buSzPts val="1900"/>
              <a:buFont typeface="Arial"/>
              <a:buChar char="•"/>
            </a:pPr>
            <a:r>
              <a:rPr lang="en-US" sz="1900" b="0" i="0" u="none" strike="noStrike" cap="none">
                <a:solidFill>
                  <a:schemeClr val="dk1"/>
                </a:solidFill>
                <a:latin typeface="Avenir"/>
                <a:ea typeface="Avenir"/>
                <a:cs typeface="Avenir"/>
                <a:sym typeface="Avenir"/>
              </a:rPr>
              <a:t>Collective investments in green infrastructure and adaptive strategies will need multiple levels of cooperation. </a:t>
            </a:r>
            <a:endParaRPr sz="1900"/>
          </a:p>
          <a:p>
            <a:pPr marL="742950" marR="0" lvl="1" indent="-292100" algn="l" rtl="0">
              <a:spcBef>
                <a:spcPts val="0"/>
              </a:spcBef>
              <a:spcAft>
                <a:spcPts val="0"/>
              </a:spcAft>
              <a:buClr>
                <a:schemeClr val="dk1"/>
              </a:buClr>
              <a:buSzPts val="1900"/>
              <a:buFont typeface="Arial"/>
              <a:buChar char="•"/>
            </a:pPr>
            <a:r>
              <a:rPr lang="en-US" sz="1900" b="0" i="0" u="none" strike="noStrike" cap="none">
                <a:solidFill>
                  <a:schemeClr val="dk1"/>
                </a:solidFill>
                <a:latin typeface="Avenir"/>
                <a:ea typeface="Avenir"/>
                <a:cs typeface="Avenir"/>
                <a:sym typeface="Avenir"/>
              </a:rPr>
              <a:t>Existing regional entities–public, private, and nonprofit–could convene collaborative councils to coordinate collective investments.</a:t>
            </a:r>
            <a:endParaRPr sz="1900"/>
          </a:p>
          <a:p>
            <a:pPr marL="742950" marR="0" lvl="1" indent="-292100" algn="l" rtl="0">
              <a:spcBef>
                <a:spcPts val="0"/>
              </a:spcBef>
              <a:spcAft>
                <a:spcPts val="0"/>
              </a:spcAft>
              <a:buClr>
                <a:schemeClr val="dk1"/>
              </a:buClr>
              <a:buSzPts val="1900"/>
              <a:buFont typeface="Arial"/>
              <a:buChar char="•"/>
            </a:pPr>
            <a:r>
              <a:rPr lang="en-US" sz="1900" b="0" i="0" u="none" strike="noStrike" cap="none">
                <a:solidFill>
                  <a:schemeClr val="dk1"/>
                </a:solidFill>
                <a:latin typeface="Avenir"/>
                <a:ea typeface="Avenir"/>
                <a:cs typeface="Avenir"/>
                <a:sym typeface="Avenir"/>
              </a:rPr>
              <a:t>State agencies could support such efforts.  </a:t>
            </a:r>
            <a:endParaRPr sz="1900"/>
          </a:p>
          <a:p>
            <a:pPr marL="0" marR="0" lvl="0" indent="0" algn="l" rtl="0">
              <a:spcBef>
                <a:spcPts val="0"/>
              </a:spcBef>
              <a:spcAft>
                <a:spcPts val="0"/>
              </a:spcAft>
              <a:buNone/>
            </a:pPr>
            <a:endParaRPr sz="1900">
              <a:solidFill>
                <a:schemeClr val="dk1"/>
              </a:solidFill>
              <a:latin typeface="Avenir"/>
              <a:ea typeface="Avenir"/>
              <a:cs typeface="Avenir"/>
              <a:sym typeface="Avenir"/>
            </a:endParaRPr>
          </a:p>
          <a:p>
            <a:pPr marL="285750" marR="0" lvl="0" indent="-311150" algn="l" rtl="0">
              <a:spcBef>
                <a:spcPts val="0"/>
              </a:spcBef>
              <a:spcAft>
                <a:spcPts val="0"/>
              </a:spcAft>
              <a:buClr>
                <a:schemeClr val="dk1"/>
              </a:buClr>
              <a:buSzPts val="2200"/>
              <a:buFont typeface="Arial"/>
              <a:buChar char="•"/>
            </a:pPr>
            <a:r>
              <a:rPr lang="en-US" sz="2200" b="1">
                <a:solidFill>
                  <a:schemeClr val="dk1"/>
                </a:solidFill>
                <a:latin typeface="Avenir"/>
                <a:ea typeface="Avenir"/>
                <a:cs typeface="Avenir"/>
                <a:sym typeface="Avenir"/>
              </a:rPr>
              <a:t>Explore a broader range of property strategies: </a:t>
            </a:r>
            <a:endParaRPr sz="2200"/>
          </a:p>
          <a:p>
            <a:pPr marL="742950" marR="0" lvl="1" indent="-292100" algn="l" rtl="0">
              <a:spcBef>
                <a:spcPts val="0"/>
              </a:spcBef>
              <a:spcAft>
                <a:spcPts val="0"/>
              </a:spcAft>
              <a:buClr>
                <a:schemeClr val="dk1"/>
              </a:buClr>
              <a:buSzPts val="1900"/>
              <a:buFont typeface="Arial"/>
              <a:buChar char="•"/>
            </a:pPr>
            <a:r>
              <a:rPr lang="en-US" sz="1900" b="0" i="0" u="none" strike="noStrike" cap="none">
                <a:solidFill>
                  <a:schemeClr val="dk1"/>
                </a:solidFill>
                <a:latin typeface="Avenir"/>
                <a:ea typeface="Avenir"/>
                <a:cs typeface="Avenir"/>
                <a:sym typeface="Avenir"/>
              </a:rPr>
              <a:t>Alternative property rights strategies would make it easier to move property rights from one location to another and intentionally share the costs of sea-level rise. </a:t>
            </a:r>
            <a:endParaRPr sz="1900">
              <a:solidFill>
                <a:schemeClr val="dk1"/>
              </a:solidFill>
              <a:latin typeface="Avenir"/>
              <a:ea typeface="Avenir"/>
              <a:cs typeface="Avenir"/>
              <a:sym typeface="Avenir"/>
            </a:endParaRPr>
          </a:p>
          <a:p>
            <a:pPr marL="742950" marR="0" lvl="1" indent="-292100" algn="l" rtl="0">
              <a:spcBef>
                <a:spcPts val="0"/>
              </a:spcBef>
              <a:spcAft>
                <a:spcPts val="0"/>
              </a:spcAft>
              <a:buClr>
                <a:schemeClr val="dk1"/>
              </a:buClr>
              <a:buSzPts val="1900"/>
              <a:buFont typeface="Arial"/>
              <a:buChar char="•"/>
            </a:pPr>
            <a:r>
              <a:rPr lang="en-US" sz="1900" b="0" i="0" u="none" strike="noStrike" cap="none">
                <a:solidFill>
                  <a:schemeClr val="dk1"/>
                </a:solidFill>
                <a:latin typeface="Avenir"/>
                <a:ea typeface="Avenir"/>
                <a:cs typeface="Avenir"/>
                <a:sym typeface="Avenir"/>
              </a:rPr>
              <a:t>A potential starting point would be to create a regional or statewide task force to evaluate such strategies, explore financing options, test feasibility in pilot communities, and identify legislative or policy changes needed to support them.</a:t>
            </a:r>
            <a:endParaRPr sz="19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34"/>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437" name="Google Shape;437;p34"/>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438" name="Google Shape;438;p34"/>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Looking Ahead</a:t>
            </a:r>
            <a:endParaRPr/>
          </a:p>
        </p:txBody>
      </p:sp>
      <p:cxnSp>
        <p:nvCxnSpPr>
          <p:cNvPr id="439" name="Google Shape;439;p34"/>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
        <p:nvSpPr>
          <p:cNvPr id="440" name="Google Shape;440;p34"/>
          <p:cNvSpPr txBox="1"/>
          <p:nvPr/>
        </p:nvSpPr>
        <p:spPr>
          <a:xfrm>
            <a:off x="333825" y="1826625"/>
            <a:ext cx="10416600" cy="3478500"/>
          </a:xfrm>
          <a:prstGeom prst="rect">
            <a:avLst/>
          </a:prstGeom>
          <a:noFill/>
          <a:ln>
            <a:noFill/>
          </a:ln>
        </p:spPr>
        <p:txBody>
          <a:bodyPr spcFirstLastPara="1" wrap="square" lIns="91425" tIns="45700" rIns="91425" bIns="45700" anchor="t" anchorCtr="0">
            <a:spAutoFit/>
          </a:bodyPr>
          <a:lstStyle/>
          <a:p>
            <a:pPr marL="285750" marR="0" lvl="0" indent="-311150" algn="l" rtl="0">
              <a:spcBef>
                <a:spcPts val="0"/>
              </a:spcBef>
              <a:spcAft>
                <a:spcPts val="0"/>
              </a:spcAft>
              <a:buClr>
                <a:schemeClr val="dk1"/>
              </a:buClr>
              <a:buSzPts val="2200"/>
              <a:buFont typeface="Arial"/>
              <a:buChar char="•"/>
            </a:pPr>
            <a:r>
              <a:rPr lang="en-US" sz="2200">
                <a:solidFill>
                  <a:schemeClr val="dk1"/>
                </a:solidFill>
                <a:latin typeface="Avenir"/>
                <a:ea typeface="Avenir"/>
                <a:cs typeface="Avenir"/>
                <a:sym typeface="Avenir"/>
              </a:rPr>
              <a:t>Adopting transformative property strategies would:</a:t>
            </a:r>
            <a:endParaRPr sz="2200"/>
          </a:p>
          <a:p>
            <a:pPr marL="742950" marR="0" lvl="1" indent="-311150" algn="l" rtl="0">
              <a:spcBef>
                <a:spcPts val="0"/>
              </a:spcBef>
              <a:spcAft>
                <a:spcPts val="0"/>
              </a:spcAft>
              <a:buClr>
                <a:schemeClr val="dk1"/>
              </a:buClr>
              <a:buSzPts val="2200"/>
              <a:buFont typeface="Arial"/>
              <a:buChar char="•"/>
            </a:pPr>
            <a:r>
              <a:rPr lang="en-US" sz="2200" b="1" i="0" u="none" strike="noStrike" cap="none">
                <a:solidFill>
                  <a:schemeClr val="dk1"/>
                </a:solidFill>
                <a:latin typeface="Avenir"/>
                <a:ea typeface="Avenir"/>
                <a:cs typeface="Avenir"/>
                <a:sym typeface="Avenir"/>
              </a:rPr>
              <a:t>Ease the process of adaptation </a:t>
            </a:r>
            <a:r>
              <a:rPr lang="en-US" sz="2200" b="0" i="0" u="none" strike="noStrike" cap="none">
                <a:solidFill>
                  <a:schemeClr val="dk1"/>
                </a:solidFill>
                <a:latin typeface="Avenir"/>
                <a:ea typeface="Avenir"/>
                <a:cs typeface="Avenir"/>
                <a:sym typeface="Avenir"/>
              </a:rPr>
              <a:t>(including relocation of homes and businesses, investments in infrastructure, and ecological restoration); </a:t>
            </a:r>
            <a:endParaRPr sz="2200"/>
          </a:p>
          <a:p>
            <a:pPr marL="742950" marR="0" lvl="1" indent="-311150" algn="l" rtl="0">
              <a:spcBef>
                <a:spcPts val="0"/>
              </a:spcBef>
              <a:spcAft>
                <a:spcPts val="0"/>
              </a:spcAft>
              <a:buClr>
                <a:schemeClr val="dk1"/>
              </a:buClr>
              <a:buSzPts val="2200"/>
              <a:buFont typeface="Arial"/>
              <a:buChar char="•"/>
            </a:pPr>
            <a:r>
              <a:rPr lang="en-US" sz="2200" b="0" i="0" u="none" strike="noStrike" cap="none">
                <a:solidFill>
                  <a:schemeClr val="dk1"/>
                </a:solidFill>
                <a:latin typeface="Avenir"/>
                <a:ea typeface="Avenir"/>
                <a:cs typeface="Avenir"/>
                <a:sym typeface="Avenir"/>
              </a:rPr>
              <a:t>Create collective governance structures that could </a:t>
            </a:r>
            <a:r>
              <a:rPr lang="en-US" sz="2200" b="1" i="0" u="none" strike="noStrike" cap="none">
                <a:solidFill>
                  <a:schemeClr val="dk1"/>
                </a:solidFill>
                <a:latin typeface="Avenir"/>
                <a:ea typeface="Avenir"/>
                <a:cs typeface="Avenir"/>
                <a:sym typeface="Avenir"/>
              </a:rPr>
              <a:t>continue to adapt over time</a:t>
            </a:r>
            <a:r>
              <a:rPr lang="en-US" sz="2200" b="0" i="0" u="none" strike="noStrike" cap="none">
                <a:solidFill>
                  <a:schemeClr val="dk1"/>
                </a:solidFill>
                <a:latin typeface="Avenir"/>
                <a:ea typeface="Avenir"/>
                <a:cs typeface="Avenir"/>
                <a:sym typeface="Avenir"/>
              </a:rPr>
              <a:t>; and </a:t>
            </a:r>
            <a:endParaRPr sz="2200"/>
          </a:p>
          <a:p>
            <a:pPr marL="742950" marR="0" lvl="1" indent="-311150" algn="l" rtl="0">
              <a:spcBef>
                <a:spcPts val="0"/>
              </a:spcBef>
              <a:spcAft>
                <a:spcPts val="0"/>
              </a:spcAft>
              <a:buClr>
                <a:schemeClr val="dk1"/>
              </a:buClr>
              <a:buSzPts val="2200"/>
              <a:buFont typeface="Arial"/>
              <a:buChar char="•"/>
            </a:pPr>
            <a:r>
              <a:rPr lang="en-US" sz="2200" b="1" i="0" u="none" strike="noStrike" cap="none">
                <a:solidFill>
                  <a:schemeClr val="dk1"/>
                </a:solidFill>
                <a:latin typeface="Avenir"/>
                <a:ea typeface="Avenir"/>
                <a:cs typeface="Avenir"/>
                <a:sym typeface="Avenir"/>
              </a:rPr>
              <a:t>Support just transformations</a:t>
            </a:r>
            <a:r>
              <a:rPr lang="en-US" sz="2200" b="0" i="0" u="none" strike="noStrike" cap="none">
                <a:solidFill>
                  <a:schemeClr val="dk1"/>
                </a:solidFill>
                <a:latin typeface="Avenir"/>
                <a:ea typeface="Avenir"/>
                <a:cs typeface="Avenir"/>
                <a:sym typeface="Avenir"/>
              </a:rPr>
              <a:t>, such as returning Indigenous lands.</a:t>
            </a:r>
            <a:endParaRPr sz="2200"/>
          </a:p>
          <a:p>
            <a:pPr marL="285750" marR="0" lvl="0" indent="-171450" algn="l" rtl="0">
              <a:spcBef>
                <a:spcPts val="0"/>
              </a:spcBef>
              <a:spcAft>
                <a:spcPts val="0"/>
              </a:spcAft>
              <a:buClr>
                <a:schemeClr val="dk1"/>
              </a:buClr>
              <a:buSzPts val="1800"/>
              <a:buFont typeface="Arial"/>
              <a:buNone/>
            </a:pPr>
            <a:endParaRPr sz="2200">
              <a:solidFill>
                <a:schemeClr val="dk1"/>
              </a:solidFill>
              <a:latin typeface="Avenir"/>
              <a:ea typeface="Avenir"/>
              <a:cs typeface="Avenir"/>
              <a:sym typeface="Avenir"/>
            </a:endParaRPr>
          </a:p>
          <a:p>
            <a:pPr marL="285750" marR="0" lvl="0" indent="-311150" algn="l" rtl="0">
              <a:spcBef>
                <a:spcPts val="0"/>
              </a:spcBef>
              <a:spcAft>
                <a:spcPts val="0"/>
              </a:spcAft>
              <a:buClr>
                <a:schemeClr val="dk1"/>
              </a:buClr>
              <a:buSzPts val="2200"/>
              <a:buFont typeface="Arial"/>
              <a:buChar char="•"/>
            </a:pPr>
            <a:r>
              <a:rPr lang="en-US" sz="2200">
                <a:solidFill>
                  <a:schemeClr val="dk1"/>
                </a:solidFill>
                <a:latin typeface="Avenir"/>
                <a:ea typeface="Avenir"/>
                <a:cs typeface="Avenir"/>
                <a:sym typeface="Avenir"/>
              </a:rPr>
              <a:t>If we begin now to apply the creative talents of the Bay Area to this challenge, we can create new mechanisms to support successful adaptations for the rest of this century and beyond.</a:t>
            </a:r>
            <a:endParaRPr sz="2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4"/>
        <p:cNvGrpSpPr/>
        <p:nvPr/>
      </p:nvGrpSpPr>
      <p:grpSpPr>
        <a:xfrm>
          <a:off x="0" y="0"/>
          <a:ext cx="0" cy="0"/>
          <a:chOff x="0" y="0"/>
          <a:chExt cx="0" cy="0"/>
        </a:xfrm>
      </p:grpSpPr>
      <p:sp>
        <p:nvSpPr>
          <p:cNvPr id="445" name="Google Shape;445;p35"/>
          <p:cNvSpPr/>
          <p:nvPr/>
        </p:nvSpPr>
        <p:spPr>
          <a:xfrm>
            <a:off x="838200" y="1925050"/>
            <a:ext cx="10515599" cy="386615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6" name="Google Shape;446;p35"/>
          <p:cNvSpPr txBox="1">
            <a:spLocks noGrp="1"/>
          </p:cNvSpPr>
          <p:nvPr>
            <p:ph type="title"/>
          </p:nvPr>
        </p:nvSpPr>
        <p:spPr>
          <a:xfrm>
            <a:off x="838200" y="1925050"/>
            <a:ext cx="10515600" cy="386615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E4E79"/>
              </a:buClr>
              <a:buSzPts val="4000"/>
              <a:buFont typeface="Avenir"/>
              <a:buNone/>
            </a:pPr>
            <a:r>
              <a:rPr lang="en-US" sz="4000" b="1" dirty="0">
                <a:solidFill>
                  <a:srgbClr val="1E4E79"/>
                </a:solidFill>
                <a:latin typeface="Avenir"/>
                <a:ea typeface="Avenir"/>
                <a:cs typeface="Avenir"/>
                <a:sym typeface="Avenir"/>
              </a:rPr>
              <a:t>Thank you for your participation</a:t>
            </a:r>
            <a:br>
              <a:rPr lang="en-US" sz="3200" dirty="0">
                <a:solidFill>
                  <a:srgbClr val="1E4E79"/>
                </a:solidFill>
                <a:latin typeface="Avenir"/>
                <a:ea typeface="Avenir"/>
                <a:cs typeface="Avenir"/>
                <a:sym typeface="Avenir"/>
              </a:rPr>
            </a:br>
            <a:br>
              <a:rPr lang="en-US" sz="3200" dirty="0">
                <a:solidFill>
                  <a:srgbClr val="1E4E79"/>
                </a:solidFill>
                <a:latin typeface="Avenir"/>
                <a:ea typeface="Avenir"/>
                <a:cs typeface="Avenir"/>
                <a:sym typeface="Avenir"/>
              </a:rPr>
            </a:br>
            <a:r>
              <a:rPr lang="en-US" sz="3200" dirty="0">
                <a:solidFill>
                  <a:srgbClr val="1E4E79"/>
                </a:solidFill>
                <a:latin typeface="Avenir"/>
                <a:ea typeface="Avenir"/>
                <a:cs typeface="Avenir"/>
                <a:sym typeface="Avenir"/>
              </a:rPr>
              <a:t>View the full report at </a:t>
            </a:r>
            <a:r>
              <a:rPr lang="en-US" sz="3200" u="sng" dirty="0">
                <a:solidFill>
                  <a:srgbClr val="1E4E79"/>
                </a:solidFill>
                <a:latin typeface="Avenir"/>
                <a:ea typeface="Avenir"/>
                <a:cs typeface="Avenir"/>
                <a:sym typeface="Avenir"/>
                <a:hlinkClick r:id="rId4">
                  <a:extLst>
                    <a:ext uri="{A12FA001-AC4F-418D-AE19-62706E023703}">
                      <ahyp:hlinkClr xmlns:ahyp="http://schemas.microsoft.com/office/drawing/2018/hyperlinkcolor" val="tx"/>
                    </a:ext>
                  </a:extLst>
                </a:hlinkClick>
              </a:rPr>
              <a:t>next10.org/bayshore-urbanism</a:t>
            </a:r>
            <a:r>
              <a:rPr lang="en-US" sz="3200" dirty="0">
                <a:solidFill>
                  <a:srgbClr val="1E4E79"/>
                </a:solidFill>
                <a:latin typeface="Avenir"/>
                <a:ea typeface="Avenir"/>
                <a:cs typeface="Avenir"/>
                <a:sym typeface="Avenir"/>
              </a:rPr>
              <a:t> </a:t>
            </a:r>
            <a:br>
              <a:rPr lang="en-US" sz="3200" dirty="0">
                <a:solidFill>
                  <a:srgbClr val="1E4E79"/>
                </a:solidFill>
                <a:latin typeface="Avenir"/>
                <a:ea typeface="Avenir"/>
                <a:cs typeface="Avenir"/>
                <a:sym typeface="Avenir"/>
              </a:rPr>
            </a:br>
            <a:br>
              <a:rPr lang="en-US" sz="3200" dirty="0">
                <a:solidFill>
                  <a:srgbClr val="1E4E79"/>
                </a:solidFill>
                <a:latin typeface="Avenir"/>
                <a:ea typeface="Avenir"/>
                <a:cs typeface="Avenir"/>
                <a:sym typeface="Avenir"/>
              </a:rPr>
            </a:br>
            <a:r>
              <a:rPr lang="en-US" sz="2700" dirty="0">
                <a:solidFill>
                  <a:srgbClr val="1E4E79"/>
                </a:solidFill>
                <a:latin typeface="Avenir"/>
                <a:ea typeface="Avenir"/>
                <a:cs typeface="Avenir"/>
                <a:sym typeface="Avenir"/>
              </a:rPr>
              <a:t>Emails:</a:t>
            </a:r>
            <a:br>
              <a:rPr lang="en-US" sz="2700" dirty="0">
                <a:solidFill>
                  <a:srgbClr val="1E4E79"/>
                </a:solidFill>
                <a:latin typeface="Avenir"/>
                <a:ea typeface="Avenir"/>
                <a:cs typeface="Avenir"/>
                <a:sym typeface="Avenir"/>
              </a:rPr>
            </a:br>
            <a:r>
              <a:rPr lang="en-US" sz="2700" u="sng" dirty="0">
                <a:solidFill>
                  <a:srgbClr val="1E4E79"/>
                </a:solidFill>
                <a:latin typeface="Avenir"/>
                <a:ea typeface="Avenir"/>
                <a:cs typeface="Avenir"/>
                <a:sym typeface="Avenir"/>
                <a:hlinkClick r:id="rId5">
                  <a:extLst>
                    <a:ext uri="{A12FA001-AC4F-418D-AE19-62706E023703}">
                      <ahyp:hlinkClr xmlns:ahyp="http://schemas.microsoft.com/office/drawing/2018/hyperlinkcolor" val="tx"/>
                    </a:ext>
                  </a:extLst>
                </a:hlinkClick>
              </a:rPr>
              <a:t>zlamb@berkeley.edu</a:t>
            </a:r>
            <a:br>
              <a:rPr lang="en-US" sz="2700" dirty="0">
                <a:solidFill>
                  <a:srgbClr val="1E4E79"/>
                </a:solidFill>
                <a:latin typeface="Avenir"/>
                <a:ea typeface="Avenir"/>
                <a:cs typeface="Avenir"/>
                <a:sym typeface="Avenir"/>
              </a:rPr>
            </a:br>
            <a:r>
              <a:rPr lang="en-US" sz="2700" u="sng" dirty="0">
                <a:solidFill>
                  <a:srgbClr val="1E4E79"/>
                </a:solidFill>
                <a:latin typeface="Avenir"/>
                <a:ea typeface="Avenir"/>
                <a:cs typeface="Avenir"/>
                <a:sym typeface="Avenir"/>
                <a:hlinkClick r:id="rId6">
                  <a:extLst>
                    <a:ext uri="{A12FA001-AC4F-418D-AE19-62706E023703}">
                      <ahyp:hlinkClr xmlns:ahyp="http://schemas.microsoft.com/office/drawing/2018/hyperlinkcolor" val="tx"/>
                    </a:ext>
                  </a:extLst>
                </a:hlinkClick>
              </a:rPr>
              <a:t>robo@berkeley.edu</a:t>
            </a:r>
            <a:r>
              <a:rPr lang="en-US" sz="2700" dirty="0">
                <a:solidFill>
                  <a:srgbClr val="1E4E79"/>
                </a:solidFill>
                <a:latin typeface="Avenir"/>
                <a:ea typeface="Avenir"/>
                <a:cs typeface="Avenir"/>
                <a:sym typeface="Avenir"/>
              </a:rPr>
              <a:t> </a:t>
            </a:r>
            <a:endParaRPr sz="3200" dirty="0">
              <a:solidFill>
                <a:srgbClr val="1E4E79"/>
              </a:solidFill>
              <a:latin typeface="Avenir"/>
              <a:ea typeface="Avenir"/>
              <a:cs typeface="Avenir"/>
              <a:sym typeface="Avenir"/>
            </a:endParaRPr>
          </a:p>
        </p:txBody>
      </p:sp>
      <p:sp>
        <p:nvSpPr>
          <p:cNvPr id="447" name="Google Shape;447;p35"/>
          <p:cNvSpPr txBox="1"/>
          <p:nvPr/>
        </p:nvSpPr>
        <p:spPr>
          <a:xfrm>
            <a:off x="4876799" y="478158"/>
            <a:ext cx="24384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a:solidFill>
                  <a:schemeClr val="lt1"/>
                </a:solidFill>
                <a:latin typeface="Avenir"/>
                <a:ea typeface="Avenir"/>
                <a:cs typeface="Avenir"/>
                <a:sym typeface="Avenir"/>
              </a:rPr>
              <a:t>Q&amp;A</a:t>
            </a:r>
            <a:endParaRPr/>
          </a:p>
        </p:txBody>
      </p:sp>
      <p:pic>
        <p:nvPicPr>
          <p:cNvPr id="448" name="Google Shape;448;p35"/>
          <p:cNvPicPr preferRelativeResize="0"/>
          <p:nvPr/>
        </p:nvPicPr>
        <p:blipFill rotWithShape="1">
          <a:blip r:embed="rId7">
            <a:alphaModFix/>
          </a:blip>
          <a:srcRect/>
          <a:stretch/>
        </p:blipFill>
        <p:spPr>
          <a:xfrm>
            <a:off x="151513" y="5936913"/>
            <a:ext cx="1654488" cy="753320"/>
          </a:xfrm>
          <a:prstGeom prst="rect">
            <a:avLst/>
          </a:prstGeom>
          <a:noFill/>
          <a:ln>
            <a:noFill/>
          </a:ln>
        </p:spPr>
      </p:pic>
      <p:pic>
        <p:nvPicPr>
          <p:cNvPr id="449" name="Google Shape;449;p35" descr="A black and white logo&#10;&#10;Description automatically generated"/>
          <p:cNvPicPr preferRelativeResize="0"/>
          <p:nvPr/>
        </p:nvPicPr>
        <p:blipFill rotWithShape="1">
          <a:blip r:embed="rId8">
            <a:alphaModFix/>
          </a:blip>
          <a:srcRect/>
          <a:stretch/>
        </p:blipFill>
        <p:spPr>
          <a:xfrm>
            <a:off x="8524992" y="5936913"/>
            <a:ext cx="3515495" cy="7533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5"/>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128" name="Google Shape;128;p5"/>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129" name="Google Shape;129;p5"/>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Three Challenges</a:t>
            </a:r>
            <a:endParaRPr/>
          </a:p>
        </p:txBody>
      </p:sp>
      <p:cxnSp>
        <p:nvCxnSpPr>
          <p:cNvPr id="130" name="Google Shape;130;p5"/>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
        <p:nvSpPr>
          <p:cNvPr id="131" name="Google Shape;131;p5"/>
          <p:cNvSpPr txBox="1"/>
          <p:nvPr/>
        </p:nvSpPr>
        <p:spPr>
          <a:xfrm>
            <a:off x="333825" y="1866700"/>
            <a:ext cx="6276000" cy="3909000"/>
          </a:xfrm>
          <a:prstGeom prst="rect">
            <a:avLst/>
          </a:prstGeom>
          <a:noFill/>
          <a:ln>
            <a:noFill/>
          </a:ln>
        </p:spPr>
        <p:txBody>
          <a:bodyPr spcFirstLastPara="1" wrap="square" lIns="91425" tIns="45700" rIns="91425" bIns="45700" anchor="t" anchorCtr="0">
            <a:normAutofit/>
          </a:bodyPr>
          <a:lstStyle/>
          <a:p>
            <a:pPr marL="342900" marR="0" lvl="0" indent="-368300" algn="l" rtl="0">
              <a:lnSpc>
                <a:spcPct val="90000"/>
              </a:lnSpc>
              <a:spcBef>
                <a:spcPts val="0"/>
              </a:spcBef>
              <a:spcAft>
                <a:spcPts val="0"/>
              </a:spcAft>
              <a:buClr>
                <a:schemeClr val="dk1"/>
              </a:buClr>
              <a:buSzPts val="2100"/>
              <a:buFont typeface="Arial"/>
              <a:buChar char="•"/>
            </a:pPr>
            <a:r>
              <a:rPr lang="en-US" sz="2100">
                <a:solidFill>
                  <a:schemeClr val="dk1"/>
                </a:solidFill>
                <a:latin typeface="Avenir"/>
                <a:ea typeface="Avenir"/>
                <a:cs typeface="Avenir"/>
                <a:sym typeface="Avenir"/>
              </a:rPr>
              <a:t>The report introduces a framework for enabling transformative adaptation, outlining </a:t>
            </a:r>
            <a:r>
              <a:rPr lang="en-US" sz="2100" b="1">
                <a:solidFill>
                  <a:schemeClr val="dk1"/>
                </a:solidFill>
                <a:latin typeface="Avenir"/>
                <a:ea typeface="Avenir"/>
                <a:cs typeface="Avenir"/>
                <a:sym typeface="Avenir"/>
              </a:rPr>
              <a:t>three necessary shifts, from</a:t>
            </a:r>
            <a:r>
              <a:rPr lang="en-US" sz="2100">
                <a:solidFill>
                  <a:schemeClr val="dk1"/>
                </a:solidFill>
                <a:latin typeface="Avenir"/>
                <a:ea typeface="Avenir"/>
                <a:cs typeface="Avenir"/>
                <a:sym typeface="Avenir"/>
              </a:rPr>
              <a:t>:</a:t>
            </a:r>
            <a:endParaRPr sz="2100"/>
          </a:p>
          <a:p>
            <a:pPr marL="800100" marR="0" lvl="1" indent="-368300" algn="l" rtl="0">
              <a:lnSpc>
                <a:spcPct val="90000"/>
              </a:lnSpc>
              <a:spcBef>
                <a:spcPts val="1100"/>
              </a:spcBef>
              <a:spcAft>
                <a:spcPts val="0"/>
              </a:spcAft>
              <a:buClr>
                <a:schemeClr val="dk1"/>
              </a:buClr>
              <a:buSzPts val="2100"/>
              <a:buFont typeface="Arial"/>
              <a:buChar char="•"/>
            </a:pPr>
            <a:r>
              <a:rPr lang="en-US" sz="2100" b="1" i="0" u="none" strike="noStrike" cap="none">
                <a:solidFill>
                  <a:schemeClr val="dk1"/>
                </a:solidFill>
                <a:latin typeface="Avenir"/>
                <a:ea typeface="Avenir"/>
                <a:cs typeface="Avenir"/>
                <a:sym typeface="Avenir"/>
              </a:rPr>
              <a:t>Static to flexible</a:t>
            </a:r>
            <a:r>
              <a:rPr lang="en-US" sz="2100" b="0" i="0" u="none" strike="noStrike" cap="none">
                <a:solidFill>
                  <a:schemeClr val="dk1"/>
                </a:solidFill>
                <a:latin typeface="Avenir"/>
                <a:ea typeface="Avenir"/>
                <a:cs typeface="Avenir"/>
                <a:sym typeface="Avenir"/>
              </a:rPr>
              <a:t> property regimes;</a:t>
            </a:r>
            <a:endParaRPr sz="2100"/>
          </a:p>
          <a:p>
            <a:pPr marL="800100" marR="0" lvl="1" indent="-368300" algn="l" rtl="0">
              <a:lnSpc>
                <a:spcPct val="90000"/>
              </a:lnSpc>
              <a:spcBef>
                <a:spcPts val="1100"/>
              </a:spcBef>
              <a:spcAft>
                <a:spcPts val="0"/>
              </a:spcAft>
              <a:buClr>
                <a:schemeClr val="dk1"/>
              </a:buClr>
              <a:buSzPts val="2100"/>
              <a:buFont typeface="Arial"/>
              <a:buChar char="•"/>
            </a:pPr>
            <a:r>
              <a:rPr lang="en-US" sz="2100" b="1" i="0" u="none" strike="noStrike" cap="none">
                <a:solidFill>
                  <a:schemeClr val="dk1"/>
                </a:solidFill>
                <a:latin typeface="Avenir"/>
                <a:ea typeface="Avenir"/>
                <a:cs typeface="Avenir"/>
                <a:sym typeface="Avenir"/>
              </a:rPr>
              <a:t>Fragmented to collective</a:t>
            </a:r>
            <a:r>
              <a:rPr lang="en-US" sz="2100" b="0" i="0" u="none" strike="noStrike" cap="none">
                <a:solidFill>
                  <a:schemeClr val="dk1"/>
                </a:solidFill>
                <a:latin typeface="Avenir"/>
                <a:ea typeface="Avenir"/>
                <a:cs typeface="Avenir"/>
                <a:sym typeface="Avenir"/>
              </a:rPr>
              <a:t> action;</a:t>
            </a:r>
            <a:endParaRPr sz="2100"/>
          </a:p>
          <a:p>
            <a:pPr marL="800100" marR="0" lvl="1" indent="-368300" algn="l" rtl="0">
              <a:lnSpc>
                <a:spcPct val="90000"/>
              </a:lnSpc>
              <a:spcBef>
                <a:spcPts val="1100"/>
              </a:spcBef>
              <a:spcAft>
                <a:spcPts val="0"/>
              </a:spcAft>
              <a:buClr>
                <a:schemeClr val="dk1"/>
              </a:buClr>
              <a:buSzPts val="2100"/>
              <a:buFont typeface="Arial"/>
              <a:buChar char="•"/>
            </a:pPr>
            <a:r>
              <a:rPr lang="en-US" sz="2100" b="0" i="0" u="none" strike="noStrike" cap="none">
                <a:solidFill>
                  <a:schemeClr val="dk1"/>
                </a:solidFill>
                <a:latin typeface="Avenir"/>
                <a:ea typeface="Avenir"/>
                <a:cs typeface="Avenir"/>
                <a:sym typeface="Avenir"/>
              </a:rPr>
              <a:t>Deeply </a:t>
            </a:r>
            <a:r>
              <a:rPr lang="en-US" sz="2100" b="1" i="0" u="none" strike="noStrike" cap="none">
                <a:solidFill>
                  <a:schemeClr val="dk1"/>
                </a:solidFill>
                <a:latin typeface="Avenir"/>
                <a:ea typeface="Avenir"/>
                <a:cs typeface="Avenir"/>
                <a:sym typeface="Avenir"/>
              </a:rPr>
              <a:t>unjust</a:t>
            </a:r>
            <a:r>
              <a:rPr lang="en-US" sz="2100" b="0" i="0" u="none" strike="noStrike" cap="none">
                <a:solidFill>
                  <a:schemeClr val="dk1"/>
                </a:solidFill>
                <a:latin typeface="Avenir"/>
                <a:ea typeface="Avenir"/>
                <a:cs typeface="Avenir"/>
                <a:sym typeface="Avenir"/>
              </a:rPr>
              <a:t> property relations to forms of land governance and property that advance </a:t>
            </a:r>
            <a:r>
              <a:rPr lang="en-US" sz="2100" b="1" i="0" u="none" strike="noStrike" cap="none">
                <a:solidFill>
                  <a:schemeClr val="dk1"/>
                </a:solidFill>
                <a:latin typeface="Avenir"/>
                <a:ea typeface="Avenir"/>
                <a:cs typeface="Avenir"/>
                <a:sym typeface="Avenir"/>
              </a:rPr>
              <a:t>justice.</a:t>
            </a:r>
            <a:endParaRPr sz="2100"/>
          </a:p>
          <a:p>
            <a:pPr marL="342900" marR="0" lvl="0" indent="-368300" algn="l" rtl="0">
              <a:lnSpc>
                <a:spcPct val="90000"/>
              </a:lnSpc>
              <a:spcBef>
                <a:spcPts val="1600"/>
              </a:spcBef>
              <a:spcAft>
                <a:spcPts val="0"/>
              </a:spcAft>
              <a:buClr>
                <a:schemeClr val="dk1"/>
              </a:buClr>
              <a:buSzPts val="2100"/>
              <a:buFont typeface="Arial"/>
              <a:buChar char="•"/>
            </a:pPr>
            <a:r>
              <a:rPr lang="en-US" sz="2100">
                <a:solidFill>
                  <a:schemeClr val="dk1"/>
                </a:solidFill>
                <a:latin typeface="Avenir"/>
                <a:ea typeface="Avenir"/>
                <a:cs typeface="Avenir"/>
                <a:sym typeface="Avenir"/>
              </a:rPr>
              <a:t>We then propose strategies to rethink current fragmented and static property systems around the Bay and beyond.</a:t>
            </a:r>
            <a:endParaRPr sz="2100" b="1">
              <a:solidFill>
                <a:schemeClr val="dk1"/>
              </a:solidFill>
              <a:latin typeface="Avenir"/>
              <a:ea typeface="Avenir"/>
              <a:cs typeface="Avenir"/>
              <a:sym typeface="Avenir"/>
            </a:endParaRPr>
          </a:p>
        </p:txBody>
      </p:sp>
      <p:pic>
        <p:nvPicPr>
          <p:cNvPr id="132" name="Google Shape;132;p5"/>
          <p:cNvPicPr preferRelativeResize="0"/>
          <p:nvPr/>
        </p:nvPicPr>
        <p:blipFill rotWithShape="1">
          <a:blip r:embed="rId5">
            <a:alphaModFix/>
          </a:blip>
          <a:srcRect/>
          <a:stretch/>
        </p:blipFill>
        <p:spPr>
          <a:xfrm>
            <a:off x="6836536" y="1866977"/>
            <a:ext cx="2692400" cy="901700"/>
          </a:xfrm>
          <a:prstGeom prst="rect">
            <a:avLst/>
          </a:prstGeom>
          <a:noFill/>
          <a:ln>
            <a:noFill/>
          </a:ln>
        </p:spPr>
      </p:pic>
      <p:pic>
        <p:nvPicPr>
          <p:cNvPr id="133" name="Google Shape;133;p5"/>
          <p:cNvPicPr preferRelativeResize="0"/>
          <p:nvPr/>
        </p:nvPicPr>
        <p:blipFill rotWithShape="1">
          <a:blip r:embed="rId6">
            <a:alphaModFix/>
          </a:blip>
          <a:srcRect/>
          <a:stretch/>
        </p:blipFill>
        <p:spPr>
          <a:xfrm>
            <a:off x="6836536" y="3219576"/>
            <a:ext cx="5154127" cy="1153543"/>
          </a:xfrm>
          <a:prstGeom prst="rect">
            <a:avLst/>
          </a:prstGeom>
          <a:noFill/>
          <a:ln>
            <a:noFill/>
          </a:ln>
        </p:spPr>
      </p:pic>
      <p:pic>
        <p:nvPicPr>
          <p:cNvPr id="134" name="Google Shape;134;p5"/>
          <p:cNvPicPr preferRelativeResize="0"/>
          <p:nvPr/>
        </p:nvPicPr>
        <p:blipFill rotWithShape="1">
          <a:blip r:embed="rId7">
            <a:alphaModFix/>
          </a:blip>
          <a:srcRect/>
          <a:stretch/>
        </p:blipFill>
        <p:spPr>
          <a:xfrm>
            <a:off x="6721199" y="4824018"/>
            <a:ext cx="2692400" cy="82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p:nvPr/>
        </p:nvSpPr>
        <p:spPr>
          <a:xfrm>
            <a:off x="333824" y="1546250"/>
            <a:ext cx="6625775" cy="4549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100" b="1" dirty="0">
                <a:solidFill>
                  <a:schemeClr val="dk1"/>
                </a:solidFill>
                <a:latin typeface="Avenir"/>
                <a:ea typeface="Avenir"/>
                <a:cs typeface="Avenir"/>
                <a:sym typeface="Avenir"/>
              </a:rPr>
              <a:t>Rigid, fragmented, and unjust property regimes </a:t>
            </a:r>
            <a:r>
              <a:rPr lang="en-US" sz="2100" dirty="0">
                <a:solidFill>
                  <a:schemeClr val="dk1"/>
                </a:solidFill>
                <a:latin typeface="Avenir"/>
                <a:ea typeface="Avenir"/>
                <a:cs typeface="Avenir"/>
                <a:sym typeface="Avenir"/>
              </a:rPr>
              <a:t>make adapting to sea level rise (SLR) difficult, costly, and inequitable.</a:t>
            </a:r>
            <a:endParaRPr sz="2100" dirty="0"/>
          </a:p>
          <a:p>
            <a:pPr marL="457200" lvl="0" indent="-361950" algn="l" rtl="0">
              <a:lnSpc>
                <a:spcPct val="90000"/>
              </a:lnSpc>
              <a:spcBef>
                <a:spcPts val="1600"/>
              </a:spcBef>
              <a:spcAft>
                <a:spcPts val="0"/>
              </a:spcAft>
              <a:buClr>
                <a:schemeClr val="dk1"/>
              </a:buClr>
              <a:buSzPts val="2100"/>
              <a:buChar char="•"/>
            </a:pPr>
            <a:r>
              <a:rPr lang="en-US" sz="2100" b="1" dirty="0">
                <a:solidFill>
                  <a:schemeClr val="dk1"/>
                </a:solidFill>
                <a:latin typeface="Avenir"/>
                <a:ea typeface="Avenir"/>
                <a:cs typeface="Avenir"/>
                <a:sym typeface="Avenir"/>
              </a:rPr>
              <a:t>Fragmented property divisions impede area-wide adaptation</a:t>
            </a:r>
            <a:r>
              <a:rPr lang="en-US" sz="2100" dirty="0">
                <a:solidFill>
                  <a:schemeClr val="dk1"/>
                </a:solidFill>
                <a:latin typeface="Avenir"/>
                <a:ea typeface="Avenir"/>
                <a:cs typeface="Avenir"/>
                <a:sym typeface="Avenir"/>
              </a:rPr>
              <a:t>, from wetland restoration or levees to managed retreat. </a:t>
            </a:r>
            <a:endParaRPr sz="2100" dirty="0">
              <a:solidFill>
                <a:schemeClr val="dk1"/>
              </a:solidFill>
              <a:latin typeface="Avenir"/>
              <a:ea typeface="Avenir"/>
              <a:cs typeface="Avenir"/>
              <a:sym typeface="Avenir"/>
            </a:endParaRPr>
          </a:p>
          <a:p>
            <a:pPr marL="457200" marR="0" lvl="0" indent="-361950" algn="l" rtl="0">
              <a:lnSpc>
                <a:spcPct val="90000"/>
              </a:lnSpc>
              <a:spcBef>
                <a:spcPts val="1600"/>
              </a:spcBef>
              <a:spcAft>
                <a:spcPts val="0"/>
              </a:spcAft>
              <a:buClr>
                <a:schemeClr val="dk1"/>
              </a:buClr>
              <a:buSzPts val="2100"/>
              <a:buFont typeface="Arial"/>
              <a:buChar char="•"/>
            </a:pPr>
            <a:r>
              <a:rPr lang="en-US" sz="2100" dirty="0">
                <a:solidFill>
                  <a:schemeClr val="dk1"/>
                </a:solidFill>
                <a:latin typeface="Avenir"/>
                <a:ea typeface="Avenir"/>
                <a:cs typeface="Avenir"/>
                <a:sym typeface="Avenir"/>
              </a:rPr>
              <a:t>Static parcel boundaries mean that a relatively small number of landowners bear the burden.</a:t>
            </a:r>
            <a:endParaRPr sz="2100" dirty="0"/>
          </a:p>
          <a:p>
            <a:pPr marL="457200" marR="0" lvl="0" indent="-361950" algn="l" rtl="0">
              <a:lnSpc>
                <a:spcPct val="90000"/>
              </a:lnSpc>
              <a:spcBef>
                <a:spcPts val="1600"/>
              </a:spcBef>
              <a:spcAft>
                <a:spcPts val="0"/>
              </a:spcAft>
              <a:buClr>
                <a:schemeClr val="dk1"/>
              </a:buClr>
              <a:buSzPts val="2100"/>
              <a:buFont typeface="Arial"/>
              <a:buChar char="•"/>
            </a:pPr>
            <a:r>
              <a:rPr lang="en-US" sz="2100" b="1" dirty="0">
                <a:solidFill>
                  <a:schemeClr val="dk1"/>
                </a:solidFill>
                <a:latin typeface="Avenir"/>
                <a:ea typeface="Avenir"/>
                <a:cs typeface="Avenir"/>
                <a:sym typeface="Avenir"/>
              </a:rPr>
              <a:t>Conventional response</a:t>
            </a:r>
            <a:r>
              <a:rPr lang="en-US" sz="2100" dirty="0">
                <a:solidFill>
                  <a:schemeClr val="dk1"/>
                </a:solidFill>
                <a:latin typeface="Avenir"/>
                <a:ea typeface="Avenir"/>
                <a:cs typeface="Avenir"/>
                <a:sym typeface="Avenir"/>
              </a:rPr>
              <a:t>s, such as house-by-house buyouts and insurance are unjust, disproportionately </a:t>
            </a:r>
            <a:r>
              <a:rPr lang="en-US" sz="2100" b="1" dirty="0">
                <a:solidFill>
                  <a:schemeClr val="dk1"/>
                </a:solidFill>
                <a:latin typeface="Avenir"/>
                <a:ea typeface="Avenir"/>
                <a:cs typeface="Avenir"/>
                <a:sym typeface="Avenir"/>
              </a:rPr>
              <a:t>benefit already empowered groups </a:t>
            </a:r>
            <a:r>
              <a:rPr lang="en-US" sz="2100" dirty="0">
                <a:solidFill>
                  <a:schemeClr val="dk1"/>
                </a:solidFill>
                <a:latin typeface="Avenir"/>
                <a:ea typeface="Avenir"/>
                <a:cs typeface="Avenir"/>
                <a:sym typeface="Avenir"/>
              </a:rPr>
              <a:t>and leaving others behind. </a:t>
            </a:r>
            <a:endParaRPr sz="2100" dirty="0"/>
          </a:p>
          <a:p>
            <a:pPr marL="342900" marR="0" lvl="0" indent="-228600" algn="l" rtl="0">
              <a:lnSpc>
                <a:spcPct val="90000"/>
              </a:lnSpc>
              <a:spcBef>
                <a:spcPts val="1600"/>
              </a:spcBef>
              <a:spcAft>
                <a:spcPts val="0"/>
              </a:spcAft>
              <a:buClr>
                <a:schemeClr val="dk1"/>
              </a:buClr>
              <a:buSzPts val="1800"/>
              <a:buFont typeface="Arial"/>
              <a:buNone/>
            </a:pPr>
            <a:endParaRPr sz="2100" dirty="0">
              <a:solidFill>
                <a:schemeClr val="dk1"/>
              </a:solidFill>
              <a:latin typeface="Avenir"/>
              <a:ea typeface="Avenir"/>
              <a:cs typeface="Avenir"/>
              <a:sym typeface="Avenir"/>
            </a:endParaRPr>
          </a:p>
          <a:p>
            <a:pPr marL="342900" marR="0" lvl="0" indent="-228600" algn="l" rtl="0">
              <a:lnSpc>
                <a:spcPct val="90000"/>
              </a:lnSpc>
              <a:spcBef>
                <a:spcPts val="1600"/>
              </a:spcBef>
              <a:spcAft>
                <a:spcPts val="0"/>
              </a:spcAft>
              <a:buClr>
                <a:schemeClr val="dk1"/>
              </a:buClr>
              <a:buSzPts val="1800"/>
              <a:buFont typeface="Arial"/>
              <a:buNone/>
            </a:pPr>
            <a:endParaRPr sz="2100" dirty="0">
              <a:solidFill>
                <a:schemeClr val="dk1"/>
              </a:solidFill>
              <a:latin typeface="Avenir"/>
              <a:ea typeface="Avenir"/>
              <a:cs typeface="Avenir"/>
              <a:sym typeface="Avenir"/>
            </a:endParaRPr>
          </a:p>
        </p:txBody>
      </p:sp>
      <p:pic>
        <p:nvPicPr>
          <p:cNvPr id="141" name="Google Shape;141;p6"/>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142" name="Google Shape;142;p6"/>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143" name="Google Shape;143;p6"/>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dirty="0">
                <a:solidFill>
                  <a:schemeClr val="lt1"/>
                </a:solidFill>
                <a:latin typeface="Nunito Sans"/>
                <a:ea typeface="Nunito Sans"/>
                <a:cs typeface="Nunito Sans"/>
                <a:sym typeface="Nunito Sans"/>
              </a:rPr>
              <a:t>	Property and Adaptation</a:t>
            </a:r>
            <a:endParaRPr dirty="0"/>
          </a:p>
        </p:txBody>
      </p:sp>
      <p:cxnSp>
        <p:nvCxnSpPr>
          <p:cNvPr id="144" name="Google Shape;144;p6"/>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pic>
        <p:nvPicPr>
          <p:cNvPr id="145" name="Google Shape;145;p6"/>
          <p:cNvPicPr preferRelativeResize="0"/>
          <p:nvPr/>
        </p:nvPicPr>
        <p:blipFill rotWithShape="1">
          <a:blip r:embed="rId5">
            <a:alphaModFix/>
          </a:blip>
          <a:srcRect/>
          <a:stretch/>
        </p:blipFill>
        <p:spPr>
          <a:xfrm>
            <a:off x="7125429" y="1453025"/>
            <a:ext cx="3617472" cy="47206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7"/>
          <p:cNvSpPr/>
          <p:nvPr/>
        </p:nvSpPr>
        <p:spPr>
          <a:xfrm>
            <a:off x="1118507" y="2294163"/>
            <a:ext cx="9954986" cy="2269673"/>
          </a:xfrm>
          <a:prstGeom prst="rect">
            <a:avLst/>
          </a:prstGeom>
          <a:solidFill>
            <a:schemeClr val="lt1">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7"/>
          <p:cNvSpPr txBox="1">
            <a:spLocks noGrp="1"/>
          </p:cNvSpPr>
          <p:nvPr>
            <p:ph type="title"/>
          </p:nvPr>
        </p:nvSpPr>
        <p:spPr>
          <a:xfrm>
            <a:off x="1118507" y="1805780"/>
            <a:ext cx="10515600" cy="32464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5400"/>
              <a:buFont typeface="Avenir"/>
              <a:buNone/>
            </a:pPr>
            <a:r>
              <a:rPr lang="en-US" sz="5400">
                <a:solidFill>
                  <a:srgbClr val="1E4E79"/>
                </a:solidFill>
                <a:latin typeface="Avenir"/>
                <a:ea typeface="Avenir"/>
                <a:cs typeface="Avenir"/>
                <a:sym typeface="Avenir"/>
              </a:rPr>
              <a:t>Transformative Property Strategies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p:nvPr/>
        </p:nvSpPr>
        <p:spPr>
          <a:xfrm>
            <a:off x="333825" y="5403125"/>
            <a:ext cx="11712300" cy="1153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100">
                <a:solidFill>
                  <a:schemeClr val="dk1"/>
                </a:solidFill>
                <a:latin typeface="Avenir"/>
                <a:ea typeface="Avenir"/>
                <a:cs typeface="Avenir"/>
                <a:sym typeface="Avenir"/>
              </a:rPr>
              <a:t>Cities and countries around the world have successfully applied strategies to equitably manage environmental change. Many of these proven models may be well-suited to California. </a:t>
            </a:r>
            <a:endParaRPr sz="2100"/>
          </a:p>
        </p:txBody>
      </p:sp>
      <p:pic>
        <p:nvPicPr>
          <p:cNvPr id="158" name="Google Shape;158;p8"/>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159" name="Google Shape;159;p8"/>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160" name="Google Shape;160;p8"/>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Many Useful Strategies Exist </a:t>
            </a:r>
            <a:endParaRPr/>
          </a:p>
        </p:txBody>
      </p:sp>
      <p:cxnSp>
        <p:nvCxnSpPr>
          <p:cNvPr id="161" name="Google Shape;161;p8"/>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pic>
        <p:nvPicPr>
          <p:cNvPr id="162" name="Google Shape;162;p8"/>
          <p:cNvPicPr preferRelativeResize="0"/>
          <p:nvPr/>
        </p:nvPicPr>
        <p:blipFill rotWithShape="1">
          <a:blip r:embed="rId5">
            <a:alphaModFix/>
          </a:blip>
          <a:srcRect/>
          <a:stretch/>
        </p:blipFill>
        <p:spPr>
          <a:xfrm>
            <a:off x="333819" y="1708426"/>
            <a:ext cx="5268198" cy="3534416"/>
          </a:xfrm>
          <a:prstGeom prst="rect">
            <a:avLst/>
          </a:prstGeom>
          <a:noFill/>
          <a:ln>
            <a:noFill/>
          </a:ln>
        </p:spPr>
      </p:pic>
      <p:pic>
        <p:nvPicPr>
          <p:cNvPr id="163" name="Google Shape;163;p8"/>
          <p:cNvPicPr preferRelativeResize="0"/>
          <p:nvPr/>
        </p:nvPicPr>
        <p:blipFill rotWithShape="1">
          <a:blip r:embed="rId6">
            <a:alphaModFix/>
          </a:blip>
          <a:srcRect r="4970"/>
          <a:stretch/>
        </p:blipFill>
        <p:spPr>
          <a:xfrm>
            <a:off x="5987149" y="1708425"/>
            <a:ext cx="5757600" cy="3534425"/>
          </a:xfrm>
          <a:prstGeom prst="rect">
            <a:avLst/>
          </a:prstGeom>
          <a:noFill/>
          <a:ln>
            <a:noFill/>
          </a:ln>
        </p:spPr>
      </p:pic>
      <p:sp>
        <p:nvSpPr>
          <p:cNvPr id="164" name="Google Shape;164;p8"/>
          <p:cNvSpPr txBox="1"/>
          <p:nvPr/>
        </p:nvSpPr>
        <p:spPr>
          <a:xfrm>
            <a:off x="333825" y="4851825"/>
            <a:ext cx="5268300" cy="455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700">
                <a:solidFill>
                  <a:schemeClr val="dk1"/>
                </a:solidFill>
                <a:highlight>
                  <a:schemeClr val="lt1"/>
                </a:highlight>
                <a:latin typeface="Avenir"/>
                <a:ea typeface="Avenir"/>
                <a:cs typeface="Avenir"/>
                <a:sym typeface="Avenir"/>
              </a:rPr>
              <a:t>El Cano Martin Pena, San Juan, Puerto Rico</a:t>
            </a:r>
            <a:endParaRPr sz="1700">
              <a:highlight>
                <a:schemeClr val="lt1"/>
              </a:highlight>
            </a:endParaRPr>
          </a:p>
        </p:txBody>
      </p:sp>
      <p:sp>
        <p:nvSpPr>
          <p:cNvPr id="165" name="Google Shape;165;p8"/>
          <p:cNvSpPr txBox="1"/>
          <p:nvPr/>
        </p:nvSpPr>
        <p:spPr>
          <a:xfrm>
            <a:off x="5989200" y="4851825"/>
            <a:ext cx="5268300" cy="455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700">
                <a:solidFill>
                  <a:schemeClr val="dk1"/>
                </a:solidFill>
                <a:highlight>
                  <a:schemeClr val="lt1"/>
                </a:highlight>
                <a:latin typeface="Avenir"/>
                <a:ea typeface="Avenir"/>
                <a:cs typeface="Avenir"/>
                <a:sym typeface="Avenir"/>
              </a:rPr>
              <a:t>Baan Mankong, Bangkok, Thailand</a:t>
            </a:r>
            <a:endParaRPr sz="1700">
              <a:highlight>
                <a:schemeClr val="lt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p:nvPr/>
        </p:nvSpPr>
        <p:spPr>
          <a:xfrm>
            <a:off x="1020418" y="1546259"/>
            <a:ext cx="9753600" cy="4549828"/>
          </a:xfrm>
          <a:prstGeom prst="rect">
            <a:avLst/>
          </a:prstGeom>
          <a:noFill/>
          <a:ln>
            <a:noFill/>
          </a:ln>
        </p:spPr>
        <p:txBody>
          <a:bodyPr spcFirstLastPara="1" wrap="square" lIns="91425" tIns="45700" rIns="91425" bIns="45700" anchor="t" anchorCtr="0">
            <a:normAutofit/>
          </a:bodyPr>
          <a:lstStyle/>
          <a:p>
            <a:pPr marL="342900" marR="0" lvl="0" indent="-215900" algn="l" rtl="0">
              <a:lnSpc>
                <a:spcPct val="90000"/>
              </a:lnSpc>
              <a:spcBef>
                <a:spcPts val="0"/>
              </a:spcBef>
              <a:spcAft>
                <a:spcPts val="0"/>
              </a:spcAft>
              <a:buClr>
                <a:schemeClr val="dk1"/>
              </a:buClr>
              <a:buSzPts val="2000"/>
              <a:buFont typeface="Arial"/>
              <a:buNone/>
            </a:pPr>
            <a:endParaRPr sz="2000">
              <a:solidFill>
                <a:schemeClr val="dk1"/>
              </a:solidFill>
              <a:latin typeface="Avenir"/>
              <a:ea typeface="Avenir"/>
              <a:cs typeface="Avenir"/>
              <a:sym typeface="Avenir"/>
            </a:endParaRPr>
          </a:p>
          <a:p>
            <a:pPr marL="342900" marR="0" lvl="0" indent="-215900" algn="l" rtl="0">
              <a:lnSpc>
                <a:spcPct val="90000"/>
              </a:lnSpc>
              <a:spcBef>
                <a:spcPts val="1600"/>
              </a:spcBef>
              <a:spcAft>
                <a:spcPts val="0"/>
              </a:spcAft>
              <a:buClr>
                <a:schemeClr val="dk1"/>
              </a:buClr>
              <a:buSzPts val="2000"/>
              <a:buFont typeface="Arial"/>
              <a:buNone/>
            </a:pPr>
            <a:endParaRPr sz="2000">
              <a:solidFill>
                <a:srgbClr val="FF0000"/>
              </a:solidFill>
              <a:latin typeface="Avenir"/>
              <a:ea typeface="Avenir"/>
              <a:cs typeface="Avenir"/>
              <a:sym typeface="Avenir"/>
            </a:endParaRPr>
          </a:p>
        </p:txBody>
      </p:sp>
      <p:pic>
        <p:nvPicPr>
          <p:cNvPr id="172" name="Google Shape;172;p9"/>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173" name="Google Shape;173;p9"/>
          <p:cNvPicPr preferRelativeResize="0"/>
          <p:nvPr/>
        </p:nvPicPr>
        <p:blipFill rotWithShape="1">
          <a:blip r:embed="rId4">
            <a:alphaModFix/>
          </a:blip>
          <a:srcRect/>
          <a:stretch/>
        </p:blipFill>
        <p:spPr>
          <a:xfrm>
            <a:off x="9701500" y="6100418"/>
            <a:ext cx="2468577" cy="528981"/>
          </a:xfrm>
          <a:prstGeom prst="rect">
            <a:avLst/>
          </a:prstGeom>
          <a:noFill/>
          <a:ln>
            <a:noFill/>
          </a:ln>
        </p:spPr>
      </p:pic>
      <p:sp>
        <p:nvSpPr>
          <p:cNvPr id="174" name="Google Shape;174;p9"/>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Transformative Property Strategies</a:t>
            </a:r>
            <a:endParaRPr/>
          </a:p>
        </p:txBody>
      </p:sp>
      <p:cxnSp>
        <p:nvCxnSpPr>
          <p:cNvPr id="175" name="Google Shape;175;p9"/>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graphicFrame>
        <p:nvGraphicFramePr>
          <p:cNvPr id="176" name="Google Shape;176;p9"/>
          <p:cNvGraphicFramePr/>
          <p:nvPr/>
        </p:nvGraphicFramePr>
        <p:xfrm>
          <a:off x="333819" y="1759326"/>
          <a:ext cx="10601975" cy="2773750"/>
        </p:xfrm>
        <a:graphic>
          <a:graphicData uri="http://schemas.openxmlformats.org/drawingml/2006/table">
            <a:tbl>
              <a:tblPr firstRow="1" bandRow="1">
                <a:noFill/>
                <a:tableStyleId>{D6419ED9-D126-42CE-A86F-974747E37587}</a:tableStyleId>
              </a:tblPr>
              <a:tblGrid>
                <a:gridCol w="7172275">
                  <a:extLst>
                    <a:ext uri="{9D8B030D-6E8A-4147-A177-3AD203B41FA5}">
                      <a16:colId xmlns:a16="http://schemas.microsoft.com/office/drawing/2014/main" val="20000"/>
                    </a:ext>
                  </a:extLst>
                </a:gridCol>
                <a:gridCol w="34297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2000" u="none" strike="noStrike" cap="none">
                          <a:latin typeface="Avenir"/>
                          <a:ea typeface="Avenir"/>
                          <a:cs typeface="Avenir"/>
                          <a:sym typeface="Avenir"/>
                        </a:rPr>
                        <a:t>Strategy Types</a:t>
                      </a:r>
                      <a:endParaRPr/>
                    </a:p>
                  </a:txBody>
                  <a:tcPr marL="91450" marR="91450" marT="45725" marB="45725"/>
                </a:tc>
                <a:tc>
                  <a:txBody>
                    <a:bodyPr/>
                    <a:lstStyle/>
                    <a:p>
                      <a:pPr marL="0" marR="0" lvl="0" indent="0" algn="l" rtl="0">
                        <a:spcBef>
                          <a:spcPts val="0"/>
                        </a:spcBef>
                        <a:spcAft>
                          <a:spcPts val="0"/>
                        </a:spcAft>
                        <a:buNone/>
                      </a:pPr>
                      <a:r>
                        <a:rPr lang="en-US" sz="2000">
                          <a:latin typeface="Avenir"/>
                          <a:ea typeface="Avenir"/>
                          <a:cs typeface="Avenir"/>
                          <a:sym typeface="Avenir"/>
                        </a:rPr>
                        <a:t>Examples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000" b="1">
                          <a:latin typeface="Avenir"/>
                          <a:ea typeface="Avenir"/>
                          <a:cs typeface="Avenir"/>
                          <a:sym typeface="Avenir"/>
                        </a:rPr>
                        <a:t>Moving Property Rights</a:t>
                      </a:r>
                      <a:endParaRPr b="1"/>
                    </a:p>
                  </a:txBody>
                  <a:tcPr marL="91450" marR="91450" marT="45725" marB="45725">
                    <a:solidFill>
                      <a:srgbClr val="E0E0E0">
                        <a:alpha val="98039"/>
                      </a:srgbClr>
                    </a:solidFill>
                  </a:tcPr>
                </a:tc>
                <a:tc>
                  <a:txBody>
                    <a:bodyPr/>
                    <a:lstStyle/>
                    <a:p>
                      <a:pPr marL="0" marR="0" lvl="0" indent="0" algn="l" rtl="0">
                        <a:spcBef>
                          <a:spcPts val="0"/>
                        </a:spcBef>
                        <a:spcAft>
                          <a:spcPts val="0"/>
                        </a:spcAft>
                        <a:buNone/>
                      </a:pPr>
                      <a:r>
                        <a:rPr lang="en-US" sz="2000">
                          <a:latin typeface="Avenir"/>
                          <a:ea typeface="Avenir"/>
                          <a:cs typeface="Avenir"/>
                          <a:sym typeface="Avenir"/>
                        </a:rPr>
                        <a:t>Rolling Easements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000" b="1">
                          <a:latin typeface="Avenir"/>
                          <a:ea typeface="Avenir"/>
                          <a:cs typeface="Avenir"/>
                          <a:sym typeface="Avenir"/>
                        </a:rPr>
                        <a:t>Managing Multiple Parcels</a:t>
                      </a:r>
                      <a:endParaRPr b="1"/>
                    </a:p>
                  </a:txBody>
                  <a:tcPr marL="91450" marR="91450" marT="45725" marB="45725"/>
                </a:tc>
                <a:tc>
                  <a:txBody>
                    <a:bodyPr/>
                    <a:lstStyle/>
                    <a:p>
                      <a:pPr marL="0" marR="0" lvl="0" indent="0" algn="l" rtl="0">
                        <a:spcBef>
                          <a:spcPts val="0"/>
                        </a:spcBef>
                        <a:spcAft>
                          <a:spcPts val="0"/>
                        </a:spcAft>
                        <a:buNone/>
                      </a:pPr>
                      <a:r>
                        <a:rPr lang="en-US" sz="2000">
                          <a:latin typeface="Avenir"/>
                          <a:ea typeface="Avenir"/>
                          <a:cs typeface="Avenir"/>
                          <a:sym typeface="Avenir"/>
                        </a:rPr>
                        <a:t>Land Trusts</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000" b="1" dirty="0">
                          <a:latin typeface="Avenir"/>
                          <a:ea typeface="Avenir"/>
                          <a:cs typeface="Avenir"/>
                          <a:sym typeface="Avenir"/>
                        </a:rPr>
                        <a:t>Collective Ownership</a:t>
                      </a:r>
                      <a:endParaRPr b="1" dirty="0"/>
                    </a:p>
                  </a:txBody>
                  <a:tcPr marL="91450" marR="91450" marT="45725" marB="45725"/>
                </a:tc>
                <a:tc>
                  <a:txBody>
                    <a:bodyPr/>
                    <a:lstStyle/>
                    <a:p>
                      <a:pPr marL="0" marR="0" lvl="0" indent="0" algn="l" rtl="0">
                        <a:spcBef>
                          <a:spcPts val="0"/>
                        </a:spcBef>
                        <a:spcAft>
                          <a:spcPts val="0"/>
                        </a:spcAft>
                        <a:buNone/>
                      </a:pPr>
                      <a:r>
                        <a:rPr lang="en-US" sz="2000">
                          <a:latin typeface="Avenir"/>
                          <a:ea typeface="Avenir"/>
                          <a:cs typeface="Avenir"/>
                          <a:sym typeface="Avenir"/>
                        </a:rPr>
                        <a:t>Homeowners Associations</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000" b="1">
                          <a:latin typeface="Avenir"/>
                          <a:ea typeface="Avenir"/>
                          <a:cs typeface="Avenir"/>
                          <a:sym typeface="Avenir"/>
                        </a:rPr>
                        <a:t>Split Tenure Housing</a:t>
                      </a:r>
                      <a:endParaRPr b="1"/>
                    </a:p>
                  </a:txBody>
                  <a:tcPr marL="91450" marR="91450" marT="45725" marB="45725"/>
                </a:tc>
                <a:tc>
                  <a:txBody>
                    <a:bodyPr/>
                    <a:lstStyle/>
                    <a:p>
                      <a:pPr marL="0" marR="0" lvl="0" indent="0" algn="l" rtl="0">
                        <a:spcBef>
                          <a:spcPts val="0"/>
                        </a:spcBef>
                        <a:spcAft>
                          <a:spcPts val="0"/>
                        </a:spcAft>
                        <a:buNone/>
                      </a:pPr>
                      <a:r>
                        <a:rPr lang="en-US" sz="2000">
                          <a:latin typeface="Avenir"/>
                          <a:ea typeface="Avenir"/>
                          <a:cs typeface="Avenir"/>
                          <a:sym typeface="Avenir"/>
                        </a:rPr>
                        <a:t>Mobile Home Parks</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2000" b="1">
                          <a:latin typeface="Avenir"/>
                          <a:ea typeface="Avenir"/>
                          <a:cs typeface="Avenir"/>
                          <a:sym typeface="Avenir"/>
                        </a:rPr>
                        <a:t>Public Financing </a:t>
                      </a:r>
                      <a:endParaRPr b="1"/>
                    </a:p>
                  </a:txBody>
                  <a:tcPr marL="91450" marR="91450" marT="45725" marB="45725"/>
                </a:tc>
                <a:tc>
                  <a:txBody>
                    <a:bodyPr/>
                    <a:lstStyle/>
                    <a:p>
                      <a:pPr marL="0" marR="0" lvl="0" indent="0" algn="l" rtl="0">
                        <a:spcBef>
                          <a:spcPts val="0"/>
                        </a:spcBef>
                        <a:spcAft>
                          <a:spcPts val="0"/>
                        </a:spcAft>
                        <a:buNone/>
                      </a:pPr>
                      <a:r>
                        <a:rPr lang="en-US" sz="2000">
                          <a:latin typeface="Avenir"/>
                          <a:ea typeface="Avenir"/>
                          <a:cs typeface="Avenir"/>
                          <a:sym typeface="Avenir"/>
                        </a:rPr>
                        <a:t>GHADs</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2000" b="1">
                          <a:latin typeface="Avenir"/>
                          <a:ea typeface="Avenir"/>
                          <a:cs typeface="Avenir"/>
                          <a:sym typeface="Avenir"/>
                        </a:rPr>
                        <a:t>Redressing Historic Property Injustices</a:t>
                      </a:r>
                      <a:endParaRPr b="1"/>
                    </a:p>
                  </a:txBody>
                  <a:tcPr marL="91450" marR="91450" marT="45725" marB="45725"/>
                </a:tc>
                <a:tc>
                  <a:txBody>
                    <a:bodyPr/>
                    <a:lstStyle/>
                    <a:p>
                      <a:pPr marL="0" marR="0" lvl="0" indent="0" algn="l" rtl="0">
                        <a:spcBef>
                          <a:spcPts val="0"/>
                        </a:spcBef>
                        <a:spcAft>
                          <a:spcPts val="0"/>
                        </a:spcAft>
                        <a:buNone/>
                      </a:pPr>
                      <a:r>
                        <a:rPr lang="en-US" sz="2000" dirty="0">
                          <a:latin typeface="Avenir"/>
                          <a:ea typeface="Avenir"/>
                          <a:cs typeface="Avenir"/>
                          <a:sym typeface="Avenir"/>
                        </a:rPr>
                        <a:t>Land-Based Reparations </a:t>
                      </a:r>
                      <a:endParaRPr dirty="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0"/>
          <p:cNvPicPr preferRelativeResize="0"/>
          <p:nvPr/>
        </p:nvPicPr>
        <p:blipFill rotWithShape="1">
          <a:blip r:embed="rId3">
            <a:alphaModFix/>
          </a:blip>
          <a:srcRect/>
          <a:stretch/>
        </p:blipFill>
        <p:spPr>
          <a:xfrm>
            <a:off x="333819" y="6173627"/>
            <a:ext cx="1000995" cy="455772"/>
          </a:xfrm>
          <a:prstGeom prst="rect">
            <a:avLst/>
          </a:prstGeom>
          <a:noFill/>
          <a:ln>
            <a:noFill/>
          </a:ln>
        </p:spPr>
      </p:pic>
      <p:pic>
        <p:nvPicPr>
          <p:cNvPr id="183" name="Google Shape;183;p10"/>
          <p:cNvPicPr preferRelativeResize="0"/>
          <p:nvPr/>
        </p:nvPicPr>
        <p:blipFill rotWithShape="1">
          <a:blip r:embed="rId4">
            <a:alphaModFix/>
          </a:blip>
          <a:srcRect/>
          <a:stretch/>
        </p:blipFill>
        <p:spPr>
          <a:xfrm>
            <a:off x="652969" y="1500196"/>
            <a:ext cx="10886062" cy="4286298"/>
          </a:xfrm>
          <a:prstGeom prst="rect">
            <a:avLst/>
          </a:prstGeom>
          <a:noFill/>
          <a:ln>
            <a:noFill/>
          </a:ln>
        </p:spPr>
      </p:pic>
      <p:cxnSp>
        <p:nvCxnSpPr>
          <p:cNvPr id="184" name="Google Shape;184;p10"/>
          <p:cNvCxnSpPr/>
          <p:nvPr/>
        </p:nvCxnSpPr>
        <p:spPr>
          <a:xfrm>
            <a:off x="12901613" y="228601"/>
            <a:ext cx="914400" cy="914400"/>
          </a:xfrm>
          <a:prstGeom prst="straightConnector1">
            <a:avLst/>
          </a:prstGeom>
          <a:noFill/>
          <a:ln w="9525" cap="flat" cmpd="sng">
            <a:solidFill>
              <a:schemeClr val="accent1"/>
            </a:solidFill>
            <a:prstDash val="solid"/>
            <a:miter lim="800000"/>
            <a:headEnd type="none" w="sm" len="sm"/>
            <a:tailEnd type="none" w="sm" len="sm"/>
          </a:ln>
        </p:spPr>
      </p:cxnSp>
      <p:pic>
        <p:nvPicPr>
          <p:cNvPr id="185" name="Google Shape;185;p10"/>
          <p:cNvPicPr preferRelativeResize="0"/>
          <p:nvPr/>
        </p:nvPicPr>
        <p:blipFill rotWithShape="1">
          <a:blip r:embed="rId5">
            <a:alphaModFix/>
          </a:blip>
          <a:srcRect/>
          <a:stretch/>
        </p:blipFill>
        <p:spPr>
          <a:xfrm>
            <a:off x="9701500" y="6100418"/>
            <a:ext cx="2468577" cy="528981"/>
          </a:xfrm>
          <a:prstGeom prst="rect">
            <a:avLst/>
          </a:prstGeom>
          <a:noFill/>
          <a:ln>
            <a:noFill/>
          </a:ln>
        </p:spPr>
      </p:pic>
      <p:sp>
        <p:nvSpPr>
          <p:cNvPr id="186" name="Google Shape;186;p10"/>
          <p:cNvSpPr txBox="1"/>
          <p:nvPr/>
        </p:nvSpPr>
        <p:spPr>
          <a:xfrm>
            <a:off x="0" y="461763"/>
            <a:ext cx="10935789" cy="784406"/>
          </a:xfrm>
          <a:prstGeom prst="rect">
            <a:avLst/>
          </a:prstGeom>
          <a:solidFill>
            <a:srgbClr val="5A9B59">
              <a:alpha val="80000"/>
            </a:srgbClr>
          </a:solid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Nunito Sans"/>
              <a:buNone/>
            </a:pPr>
            <a:r>
              <a:rPr lang="en-US" sz="4000" b="1">
                <a:solidFill>
                  <a:schemeClr val="lt1"/>
                </a:solidFill>
                <a:latin typeface="Nunito Sans"/>
                <a:ea typeface="Nunito Sans"/>
                <a:cs typeface="Nunito Sans"/>
                <a:sym typeface="Nunito Sans"/>
              </a:rPr>
              <a:t>	Tools for Moving Property Rights</a:t>
            </a:r>
            <a:endParaRPr/>
          </a:p>
        </p:txBody>
      </p:sp>
      <p:cxnSp>
        <p:nvCxnSpPr>
          <p:cNvPr id="187" name="Google Shape;187;p10"/>
          <p:cNvCxnSpPr/>
          <p:nvPr/>
        </p:nvCxnSpPr>
        <p:spPr>
          <a:xfrm>
            <a:off x="1869799" y="6396237"/>
            <a:ext cx="7543801" cy="0"/>
          </a:xfrm>
          <a:prstGeom prst="straightConnector1">
            <a:avLst/>
          </a:prstGeom>
          <a:noFill/>
          <a:ln w="9525" cap="flat" cmpd="sng">
            <a:solidFill>
              <a:srgbClr val="002060"/>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1983</Words>
  <Application>Microsoft Office PowerPoint</Application>
  <PresentationFormat>Widescreen</PresentationFormat>
  <Paragraphs>188</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Nunito Sans</vt:lpstr>
      <vt:lpstr>Avenir</vt:lpstr>
      <vt:lpstr>Arial</vt:lpstr>
      <vt:lpstr>Calibri</vt:lpstr>
      <vt:lpstr>Office Theme</vt:lpstr>
      <vt:lpstr>PowerPoint Presentation</vt:lpstr>
      <vt:lpstr>PowerPoint Presentation</vt:lpstr>
      <vt:lpstr>PowerPoint Presentation</vt:lpstr>
      <vt:lpstr>PowerPoint Presentation</vt:lpstr>
      <vt:lpstr>PowerPoint Presentation</vt:lpstr>
      <vt:lpstr>Transformative Property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Scenarios &amp; 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&amp;  Policy Recommendations</vt:lpstr>
      <vt:lpstr>PowerPoint Presentation</vt:lpstr>
      <vt:lpstr>PowerPoint Presentation</vt:lpstr>
      <vt:lpstr>PowerPoint Presentation</vt:lpstr>
      <vt:lpstr>PowerPoint Presentation</vt:lpstr>
      <vt:lpstr>Thank you for your participation  View the full report at next10.org/bayshore-urbanism   Emails: zlamb@berkeley.edu robo@berkeley.edu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Colleen Kredell</dc:creator>
  <cp:lastModifiedBy>Jenna Mackouse</cp:lastModifiedBy>
  <cp:revision>3</cp:revision>
  <dcterms:created xsi:type="dcterms:W3CDTF">2017-03-20T17:56:07Z</dcterms:created>
  <dcterms:modified xsi:type="dcterms:W3CDTF">2024-12-12T22:21:30Z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2024-12-12T22:20:25Z</vt:lpwstr>
  </property>
  <property fmtid="{D5CDD505-2E9C-101B-9397-08002B2CF9AE}" pid="4" name="MSIP_Label_defa4170-0d19-0005-0004-bc88714345d2_Method">
    <vt:lpwstr>Privileged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fc7d8c95-9856-4287-958d-2204fe97361a</vt:lpwstr>
  </property>
  <property fmtid="{D5CDD505-2E9C-101B-9397-08002B2CF9AE}" pid="7" name="MSIP_Label_defa4170-0d19-0005-0004-bc88714345d2_ActionId">
    <vt:lpwstr>7690c1e1-d7b7-493e-b9b6-e950fb9c6e2f</vt:lpwstr>
  </property>
  <property fmtid="{D5CDD505-2E9C-101B-9397-08002B2CF9AE}" pid="8" name="MSIP_Label_defa4170-0d19-0005-0004-bc88714345d2_ContentBits">
    <vt:lpwstr>0</vt:lpwstr>
  </property>
</Properties>
</file>